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76" r:id="rId5"/>
    <p:sldId id="275" r:id="rId6"/>
    <p:sldId id="287" r:id="rId7"/>
    <p:sldId id="271" r:id="rId8"/>
    <p:sldId id="274" r:id="rId9"/>
    <p:sldId id="277" r:id="rId10"/>
    <p:sldId id="280" r:id="rId11"/>
    <p:sldId id="281" r:id="rId12"/>
    <p:sldId id="282" r:id="rId13"/>
    <p:sldId id="283" r:id="rId14"/>
    <p:sldId id="284" r:id="rId15"/>
    <p:sldId id="286" r:id="rId16"/>
    <p:sldId id="285" r:id="rId17"/>
    <p:sldId id="273" r:id="rId18"/>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36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83" autoAdjust="0"/>
  </p:normalViewPr>
  <p:slideViewPr>
    <p:cSldViewPr snapToGrid="0" snapToObjects="1">
      <p:cViewPr>
        <p:scale>
          <a:sx n="79" d="100"/>
          <a:sy n="79" d="100"/>
        </p:scale>
        <p:origin x="-1866" y="-138"/>
      </p:cViewPr>
      <p:guideLst>
        <p:guide orient="horz" pos="2160"/>
        <p:guide pos="2880"/>
      </p:guideLst>
    </p:cSldViewPr>
  </p:slideViewPr>
  <p:outlineViewPr>
    <p:cViewPr>
      <p:scale>
        <a:sx n="33" d="100"/>
        <a:sy n="33" d="100"/>
      </p:scale>
      <p:origin x="48" y="5520"/>
    </p:cViewPr>
  </p:outlineViewPr>
  <p:notesTextViewPr>
    <p:cViewPr>
      <p:scale>
        <a:sx n="100" d="100"/>
        <a:sy n="100" d="100"/>
      </p:scale>
      <p:origin x="0" y="0"/>
    </p:cViewPr>
  </p:notesTextViewPr>
  <p:notesViewPr>
    <p:cSldViewPr snapToGrid="0" snapToObjects="1">
      <p:cViewPr varScale="1">
        <p:scale>
          <a:sx n="122" d="100"/>
          <a:sy n="122"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370513" y="0"/>
            <a:ext cx="1485900" cy="457200"/>
          </a:xfrm>
          <a:prstGeom prst="rect">
            <a:avLst/>
          </a:prstGeom>
        </p:spPr>
        <p:txBody>
          <a:bodyPr vert="horz" lIns="91440" tIns="45720" rIns="91440" bIns="45720" rtlCol="0"/>
          <a:lstStyle>
            <a:lvl1pPr algn="r">
              <a:defRPr sz="1200"/>
            </a:lvl1pPr>
          </a:lstStyle>
          <a:p>
            <a:fld id="{F1E8E4C4-71CF-DA4E-9DD5-B41490DFCF95}" type="datetimeFigureOut">
              <a:rPr lang="en-US" smtClean="0"/>
              <a:pPr/>
              <a:t>6/30/2014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093A8-AE5C-4D41-B30E-072B5ACD5279}" type="slidenum">
              <a:rPr lang="en-US" smtClean="0"/>
              <a:pPr/>
              <a:t>‹#›</a:t>
            </a:fld>
            <a:endParaRPr lang="en-US"/>
          </a:p>
        </p:txBody>
      </p:sp>
      <p:pic>
        <p:nvPicPr>
          <p:cNvPr id="6" name="Picture 10"/>
          <p:cNvPicPr>
            <a:picLocks noChangeAspect="1" noChangeArrowheads="1"/>
          </p:cNvPicPr>
          <p:nvPr/>
        </p:nvPicPr>
        <p:blipFill>
          <a:blip r:embed="rId2"/>
          <a:srcRect/>
          <a:stretch>
            <a:fillRect/>
          </a:stretch>
        </p:blipFill>
        <p:spPr bwMode="auto">
          <a:xfrm>
            <a:off x="0" y="0"/>
            <a:ext cx="2744565" cy="341464"/>
          </a:xfrm>
          <a:prstGeom prst="rect">
            <a:avLst/>
          </a:prstGeom>
          <a:noFill/>
          <a:ln w="9525">
            <a:noFill/>
            <a:round/>
            <a:headEnd/>
            <a:tailEnd/>
          </a:ln>
        </p:spPr>
      </p:pic>
    </p:spTree>
    <p:extLst>
      <p:ext uri="{BB962C8B-B14F-4D97-AF65-F5344CB8AC3E}">
        <p14:creationId xmlns:p14="http://schemas.microsoft.com/office/powerpoint/2010/main" val="3407357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61580-18D8-0C40-880B-9D0CCFE58DA9}" type="datetimeFigureOut">
              <a:rPr lang="en-US" smtClean="0"/>
              <a:pPr/>
              <a:t>6/30/2014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022C8-D0B8-8D4F-ACBB-FFB0B28AC6D3}" type="slidenum">
              <a:rPr lang="en-US" smtClean="0"/>
              <a:pPr/>
              <a:t>‹#›</a:t>
            </a:fld>
            <a:endParaRPr lang="en-US"/>
          </a:p>
        </p:txBody>
      </p:sp>
      <p:pic>
        <p:nvPicPr>
          <p:cNvPr id="8" name="Picture 10"/>
          <p:cNvPicPr>
            <a:picLocks noChangeAspect="1" noChangeArrowheads="1"/>
          </p:cNvPicPr>
          <p:nvPr/>
        </p:nvPicPr>
        <p:blipFill>
          <a:blip r:embed="rId2"/>
          <a:srcRect/>
          <a:stretch>
            <a:fillRect/>
          </a:stretch>
        </p:blipFill>
        <p:spPr bwMode="auto">
          <a:xfrm>
            <a:off x="0" y="-5214"/>
            <a:ext cx="2743200" cy="341294"/>
          </a:xfrm>
          <a:prstGeom prst="rect">
            <a:avLst/>
          </a:prstGeom>
          <a:noFill/>
          <a:ln w="9525">
            <a:noFill/>
            <a:round/>
            <a:headEnd/>
            <a:tailEnd/>
          </a:ln>
        </p:spPr>
      </p:pic>
    </p:spTree>
    <p:extLst>
      <p:ext uri="{BB962C8B-B14F-4D97-AF65-F5344CB8AC3E}">
        <p14:creationId xmlns:p14="http://schemas.microsoft.com/office/powerpoint/2010/main" val="629714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51924-6EA1-4DD1-B659-B9CBAC95B8BA}" type="slidenum">
              <a:rPr lang="en-US" smtClean="0"/>
              <a:t>9</a:t>
            </a:fld>
            <a:endParaRPr lang="en-US"/>
          </a:p>
        </p:txBody>
      </p:sp>
    </p:spTree>
    <p:extLst>
      <p:ext uri="{BB962C8B-B14F-4D97-AF65-F5344CB8AC3E}">
        <p14:creationId xmlns:p14="http://schemas.microsoft.com/office/powerpoint/2010/main" val="108387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66927"/>
            <a:ext cx="8229600" cy="1828498"/>
          </a:xfrm>
        </p:spPr>
        <p:txBody>
          <a:bodyPr anchor="t">
            <a:normAutofit/>
          </a:bodyPr>
          <a:lstStyle>
            <a:lvl1pPr algn="r">
              <a:defRPr sz="4000">
                <a:ln>
                  <a:noFill/>
                </a:ln>
                <a:solidFill>
                  <a:srgbClr val="656364"/>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5395425"/>
            <a:ext cx="8229600" cy="559464"/>
          </a:xfrm>
          <a:ln>
            <a:noFill/>
          </a:ln>
        </p:spPr>
        <p:txBody>
          <a:bodyPr anchor="t">
            <a:normAutofit/>
          </a:bodyPr>
          <a:lstStyle>
            <a:lvl1pPr marL="0" indent="0" algn="r">
              <a:buNone/>
              <a:defRPr sz="1800">
                <a:solidFill>
                  <a:srgbClr val="65636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fld id="{FA825B4E-500A-724A-B463-F9026AF558CA}"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Environment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Helping communities build environmental, economic and social resilience in the face of climate change.</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fld id="{9B49FA9D-F8EB-1C46-AC34-AB0D7ABFC932}"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Health</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Aims to reduce health disparities among children and adults by addressing conditions that lead to poor health outcomes.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3866"/>
          </a:xfrm>
          <a:prstGeom prst="rect">
            <a:avLst/>
          </a:prstGeom>
        </p:spPr>
      </p:pic>
      <p:sp>
        <p:nvSpPr>
          <p:cNvPr id="4" name="Date Placeholder 3"/>
          <p:cNvSpPr>
            <a:spLocks noGrp="1"/>
          </p:cNvSpPr>
          <p:nvPr>
            <p:ph type="dt" sz="half" idx="10"/>
          </p:nvPr>
        </p:nvSpPr>
        <p:spPr/>
        <p:txBody>
          <a:bodyPr/>
          <a:lstStyle/>
          <a:p>
            <a:fld id="{6C9C6E9B-4A0E-2C46-9B76-8A295097EA01}"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462213"/>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Human Services</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Seeks to improve the quality of life and economic security of vulnerable people by strengthening human services organizations.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1" y="3223888"/>
            <a:ext cx="3503272" cy="2662556"/>
          </a:xfrm>
          <a:prstGeom prst="rect">
            <a:avLst/>
          </a:prstGeom>
        </p:spPr>
      </p:pic>
      <p:sp>
        <p:nvSpPr>
          <p:cNvPr id="4" name="Date Placeholder 3"/>
          <p:cNvSpPr>
            <a:spLocks noGrp="1"/>
          </p:cNvSpPr>
          <p:nvPr>
            <p:ph type="dt" sz="half" idx="10"/>
          </p:nvPr>
        </p:nvSpPr>
        <p:spPr/>
        <p:txBody>
          <a:bodyPr/>
          <a:lstStyle/>
          <a:p>
            <a:fld id="{42599AD6-612F-3E4E-8AB8-7AF340DCFAF6}"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Social Investment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Uses loans, loan guarantees and deposits in support of program goals.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AB1ADE-D0EE-2A4F-BFCA-557333DF70C0}"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2955558" y="1599351"/>
            <a:ext cx="5731242" cy="3970318"/>
          </a:xfrm>
          <a:prstGeom prst="rect">
            <a:avLst/>
          </a:prstGeom>
          <a:noFill/>
        </p:spPr>
        <p:txBody>
          <a:bodyPr wrap="square" rtlCol="0">
            <a:spAutoFit/>
          </a:bodyPr>
          <a:lstStyle/>
          <a:p>
            <a:pPr algn="l">
              <a:spcAft>
                <a:spcPts val="600"/>
              </a:spcAft>
            </a:pPr>
            <a:r>
              <a:rPr lang="en-US" sz="1800" dirty="0" smtClean="0">
                <a:solidFill>
                  <a:srgbClr val="656364"/>
                </a:solidFill>
                <a:latin typeface="Arial"/>
                <a:cs typeface="Arial"/>
              </a:rPr>
              <a:t>In 1924, with an initial gift of $1.6 million, Sebastian </a:t>
            </a:r>
            <a:r>
              <a:rPr lang="en-US" sz="1800" dirty="0" err="1" smtClean="0">
                <a:solidFill>
                  <a:srgbClr val="656364"/>
                </a:solidFill>
                <a:latin typeface="Arial"/>
                <a:cs typeface="Arial"/>
              </a:rPr>
              <a:t>Spering</a:t>
            </a:r>
            <a:r>
              <a:rPr lang="en-US" sz="1800" dirty="0" smtClean="0">
                <a:solidFill>
                  <a:srgbClr val="656364"/>
                </a:solidFill>
                <a:latin typeface="Arial"/>
                <a:cs typeface="Arial"/>
              </a:rPr>
              <a:t>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established The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Foundation in Detroit. Twelve years earlier, he and his partner opened the first five and dime store – a revolutionary merchandising idea at the time – and parlayed the concept and operations into a chain of stores that were incorporated as the S.S.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Company. Many years later, the enterprise became known as Kmart.</a:t>
            </a:r>
            <a:br>
              <a:rPr lang="en-US" sz="1800" dirty="0" smtClean="0">
                <a:solidFill>
                  <a:srgbClr val="656364"/>
                </a:solidFill>
                <a:latin typeface="Arial"/>
                <a:cs typeface="Arial"/>
              </a:rPr>
            </a:br>
            <a:r>
              <a:rPr lang="en-US" sz="1800" dirty="0" smtClean="0">
                <a:solidFill>
                  <a:srgbClr val="656364"/>
                </a:solidFill>
                <a:latin typeface="Arial"/>
                <a:cs typeface="Arial"/>
              </a:rPr>
              <a:t/>
            </a:r>
            <a:br>
              <a:rPr lang="en-US" sz="1800" dirty="0" smtClean="0">
                <a:solidFill>
                  <a:srgbClr val="656364"/>
                </a:solidFill>
                <a:latin typeface="Arial"/>
                <a:cs typeface="Arial"/>
              </a:rPr>
            </a:br>
            <a:r>
              <a:rPr lang="en-US" sz="1800" dirty="0" smtClean="0">
                <a:solidFill>
                  <a:srgbClr val="656364"/>
                </a:solidFill>
                <a:latin typeface="Arial"/>
                <a:cs typeface="Arial"/>
              </a:rPr>
              <a:t>Mr. </a:t>
            </a:r>
            <a:r>
              <a:rPr lang="en-US" sz="1800" dirty="0" err="1" smtClean="0">
                <a:solidFill>
                  <a:srgbClr val="656364"/>
                </a:solidFill>
                <a:latin typeface="Arial"/>
                <a:cs typeface="Arial"/>
              </a:rPr>
              <a:t>Kresge</a:t>
            </a:r>
            <a:r>
              <a:rPr lang="en-US" sz="1800" dirty="0" smtClean="0">
                <a:solidFill>
                  <a:srgbClr val="656364"/>
                </a:solidFill>
                <a:latin typeface="Arial"/>
                <a:cs typeface="Arial"/>
              </a:rPr>
              <a:t> chaired the first foundation board meeting and served as treasurer until his death in 1966, at age 99. By then, he had contributed $60.5 million to the foundation. All along, he maintained a steadfast commitment to charitable giving.</a:t>
            </a:r>
            <a:endParaRPr lang="en-US" sz="1800" dirty="0">
              <a:solidFill>
                <a:srgbClr val="656364"/>
              </a:solidFill>
              <a:latin typeface="Arial"/>
              <a:cs typeface="Arial"/>
            </a:endParaRPr>
          </a:p>
        </p:txBody>
      </p:sp>
      <p:pic>
        <p:nvPicPr>
          <p:cNvPr id="8" name="Picture 7" descr="Sebastian Spering Kresge_S Drewes.t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714986"/>
            <a:ext cx="2133600" cy="3052689"/>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How it all began</a:t>
            </a:r>
            <a:endParaRPr lang="en-US" sz="1800" dirty="0">
              <a:solidFill>
                <a:srgbClr val="FFFFFF"/>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41DE9E-BDC7-6945-AE47-C8800AFBB8CF}"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marL="0" indent="0">
              <a:buNone/>
              <a:defRPr baseline="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add text without bullet points</a:t>
            </a:r>
            <a:endParaRPr lang="en-US" dirty="0"/>
          </a:p>
        </p:txBody>
      </p:sp>
      <p:sp>
        <p:nvSpPr>
          <p:cNvPr id="4" name="Date Placeholder 3"/>
          <p:cNvSpPr>
            <a:spLocks noGrp="1"/>
          </p:cNvSpPr>
          <p:nvPr>
            <p:ph type="dt" sz="half" idx="10"/>
          </p:nvPr>
        </p:nvSpPr>
        <p:spPr/>
        <p:txBody>
          <a:bodyPr/>
          <a:lstStyle/>
          <a:p>
            <a:fld id="{0038290A-5B0F-9241-948A-8EBFD7731DF4}"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46D078-6C09-6242-80B7-8D5BC737C7E7}"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385268"/>
          </a:xfrm>
          <a:prstGeom prst="rect">
            <a:avLst/>
          </a:prstGeom>
          <a:noFill/>
        </p:spPr>
        <p:txBody>
          <a:bodyPr wrap="square" rtlCol="0">
            <a:spAutoFit/>
          </a:bodyPr>
          <a:lstStyle/>
          <a:p>
            <a:pPr algn="l">
              <a:spcAft>
                <a:spcPts val="600"/>
              </a:spcAft>
            </a:pPr>
            <a:r>
              <a:rPr lang="en-US" sz="2400" dirty="0" err="1" smtClean="0">
                <a:solidFill>
                  <a:srgbClr val="656364"/>
                </a:solidFill>
                <a:latin typeface="Arial"/>
                <a:cs typeface="Arial"/>
              </a:rPr>
              <a:t>Kresge</a:t>
            </a:r>
            <a:r>
              <a:rPr lang="en-US" sz="2400" dirty="0" smtClean="0">
                <a:solidFill>
                  <a:srgbClr val="656364"/>
                </a:solidFill>
                <a:latin typeface="Arial"/>
                <a:cs typeface="Arial"/>
              </a:rPr>
              <a:t> is a $3 billion private, national foundation that works to expand opportunities for vulnerable people living in America’s</a:t>
            </a:r>
            <a:r>
              <a:rPr lang="en-US" sz="2400" baseline="0" dirty="0" smtClean="0">
                <a:solidFill>
                  <a:srgbClr val="656364"/>
                </a:solidFill>
                <a:latin typeface="Arial"/>
                <a:cs typeface="Arial"/>
              </a:rPr>
              <a:t> cities</a:t>
            </a:r>
            <a:r>
              <a:rPr lang="en-US" sz="2400" dirty="0" smtClean="0">
                <a:solidFill>
                  <a:srgbClr val="656364"/>
                </a:solidFill>
                <a:latin typeface="Arial"/>
                <a:cs typeface="Arial"/>
              </a:rPr>
              <a:t>.</a:t>
            </a:r>
          </a:p>
          <a:p>
            <a:pPr algn="l">
              <a:spcAft>
                <a:spcPts val="600"/>
              </a:spcAft>
            </a:pPr>
            <a:r>
              <a:rPr lang="en-US" sz="2400" dirty="0" smtClean="0">
                <a:solidFill>
                  <a:srgbClr val="656364"/>
                </a:solidFill>
                <a:latin typeface="Arial"/>
                <a:cs typeface="Arial"/>
              </a:rPr>
              <a:t>Through</a:t>
            </a:r>
            <a:r>
              <a:rPr lang="en-US" sz="2400" baseline="0" dirty="0" smtClean="0">
                <a:solidFill>
                  <a:srgbClr val="656364"/>
                </a:solidFill>
                <a:latin typeface="Arial"/>
                <a:cs typeface="Arial"/>
              </a:rPr>
              <a:t> the work of our programs and partners, residents can improve their life circumstances and join the economic mainstream.</a:t>
            </a: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63924" y="4034713"/>
            <a:ext cx="2300046" cy="1997754"/>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4371" y="4034713"/>
            <a:ext cx="2922429" cy="1997754"/>
          </a:xfrm>
          <a:prstGeom prst="rect">
            <a:avLst/>
          </a:prstGeom>
        </p:spPr>
      </p:pic>
      <p:sp>
        <p:nvSpPr>
          <p:cNvPr id="10" name="TextBox 9"/>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Overview</a:t>
            </a:r>
            <a:endParaRPr lang="en-US" sz="1800" dirty="0">
              <a:solidFill>
                <a:srgbClr val="FFFFFF"/>
              </a:solidFill>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1A5566-FEAB-A54D-A942-D7C05AA4C1AB}"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4924424"/>
          </a:xfrm>
          <a:prstGeom prst="rect">
            <a:avLst/>
          </a:prstGeom>
          <a:noFill/>
        </p:spPr>
        <p:txBody>
          <a:bodyPr wrap="square" rtlCol="0">
            <a:spAutoFit/>
          </a:bodyPr>
          <a:lstStyle/>
          <a:p>
            <a:pPr algn="l">
              <a:spcAft>
                <a:spcPts val="600"/>
              </a:spcAft>
            </a:pPr>
            <a:r>
              <a:rPr lang="en-US" sz="2400" dirty="0" smtClean="0">
                <a:solidFill>
                  <a:srgbClr val="656364"/>
                </a:solidFill>
                <a:latin typeface="Arial"/>
                <a:cs typeface="Arial"/>
              </a:rPr>
              <a:t>We</a:t>
            </a:r>
            <a:r>
              <a:rPr lang="en-US" sz="2400" baseline="0" dirty="0" smtClean="0">
                <a:solidFill>
                  <a:srgbClr val="656364"/>
                </a:solidFill>
                <a:latin typeface="Arial"/>
                <a:cs typeface="Arial"/>
              </a:rPr>
              <a:t> work in these areas:</a:t>
            </a:r>
          </a:p>
          <a:p>
            <a:pPr algn="l">
              <a:spcAft>
                <a:spcPts val="600"/>
              </a:spcAft>
            </a:pPr>
            <a:endParaRPr lang="en-US" sz="2400" baseline="0" dirty="0" smtClean="0">
              <a:solidFill>
                <a:srgbClr val="656364"/>
              </a:solidFill>
              <a:latin typeface="Arial"/>
              <a:cs typeface="Arial"/>
            </a:endParaRPr>
          </a:p>
          <a:p>
            <a:pPr algn="l">
              <a:spcAft>
                <a:spcPts val="600"/>
              </a:spcAft>
            </a:pPr>
            <a:r>
              <a:rPr lang="en-US" sz="2400" b="1" baseline="0" dirty="0" smtClean="0">
                <a:solidFill>
                  <a:srgbClr val="656364"/>
                </a:solidFill>
                <a:latin typeface="Arial"/>
                <a:cs typeface="Arial"/>
              </a:rPr>
              <a:t>Arts &amp; Culture</a:t>
            </a:r>
          </a:p>
          <a:p>
            <a:pPr algn="l">
              <a:spcAft>
                <a:spcPts val="600"/>
              </a:spcAft>
            </a:pPr>
            <a:r>
              <a:rPr lang="en-US" sz="2400" b="1" baseline="0" dirty="0" smtClean="0">
                <a:solidFill>
                  <a:srgbClr val="656364"/>
                </a:solidFill>
                <a:latin typeface="Arial"/>
                <a:cs typeface="Arial"/>
              </a:rPr>
              <a:t>Community Development</a:t>
            </a:r>
          </a:p>
          <a:p>
            <a:pPr algn="l">
              <a:spcAft>
                <a:spcPts val="600"/>
              </a:spcAft>
            </a:pPr>
            <a:r>
              <a:rPr lang="en-US" sz="2400" b="1" baseline="0" dirty="0" smtClean="0">
                <a:solidFill>
                  <a:srgbClr val="656364"/>
                </a:solidFill>
                <a:latin typeface="Arial"/>
                <a:cs typeface="Arial"/>
              </a:rPr>
              <a:t>Detroit</a:t>
            </a:r>
          </a:p>
          <a:p>
            <a:pPr algn="l">
              <a:spcAft>
                <a:spcPts val="600"/>
              </a:spcAft>
            </a:pPr>
            <a:r>
              <a:rPr lang="en-US" sz="2400" b="1" baseline="0" dirty="0" smtClean="0">
                <a:solidFill>
                  <a:srgbClr val="656364"/>
                </a:solidFill>
                <a:latin typeface="Arial"/>
                <a:cs typeface="Arial"/>
              </a:rPr>
              <a:t>Education</a:t>
            </a:r>
          </a:p>
          <a:p>
            <a:pPr algn="l">
              <a:spcAft>
                <a:spcPts val="600"/>
              </a:spcAft>
            </a:pPr>
            <a:r>
              <a:rPr lang="en-US" sz="2400" b="1" baseline="0" dirty="0" smtClean="0">
                <a:solidFill>
                  <a:srgbClr val="656364"/>
                </a:solidFill>
                <a:latin typeface="Arial"/>
                <a:cs typeface="Arial"/>
              </a:rPr>
              <a:t>Environment</a:t>
            </a:r>
          </a:p>
          <a:p>
            <a:pPr algn="l">
              <a:spcAft>
                <a:spcPts val="600"/>
              </a:spcAft>
            </a:pPr>
            <a:r>
              <a:rPr lang="en-US" sz="2400" b="1" baseline="0" dirty="0" smtClean="0">
                <a:solidFill>
                  <a:srgbClr val="656364"/>
                </a:solidFill>
                <a:latin typeface="Arial"/>
                <a:cs typeface="Arial"/>
              </a:rPr>
              <a:t>Health</a:t>
            </a:r>
          </a:p>
          <a:p>
            <a:pPr algn="l">
              <a:spcAft>
                <a:spcPts val="600"/>
              </a:spcAft>
            </a:pPr>
            <a:r>
              <a:rPr lang="en-US" sz="2400" b="1" baseline="0" dirty="0" smtClean="0">
                <a:solidFill>
                  <a:srgbClr val="656364"/>
                </a:solidFill>
                <a:latin typeface="Arial"/>
                <a:cs typeface="Arial"/>
              </a:rPr>
              <a:t>Human Services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5FB0E3-C972-3545-BA60-1BB20D1243C6}"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lgn="l">
              <a:spcAft>
                <a:spcPts val="600"/>
              </a:spcAft>
            </a:pPr>
            <a:r>
              <a:rPr lang="en-US" sz="2400" b="1" baseline="0" dirty="0" smtClean="0">
                <a:solidFill>
                  <a:srgbClr val="656364"/>
                </a:solidFill>
                <a:latin typeface="Arial"/>
                <a:cs typeface="Arial"/>
              </a:rPr>
              <a:t>Arts &amp; Culture</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Seeks to build strong, healthy cities by promoting the integration of arts and culture in community revitalization.</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9" name="Picture 8" descr="greystone_l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5"/>
          </a:xfrm>
          <a:prstGeom prst="rect">
            <a:avLst/>
          </a:prstGeom>
        </p:spPr>
      </p:pic>
      <p:sp>
        <p:nvSpPr>
          <p:cNvPr id="4" name="Date Placeholder 3"/>
          <p:cNvSpPr>
            <a:spLocks noGrp="1"/>
          </p:cNvSpPr>
          <p:nvPr>
            <p:ph type="dt" sz="half" idx="10"/>
          </p:nvPr>
        </p:nvSpPr>
        <p:spPr/>
        <p:txBody>
          <a:bodyPr/>
          <a:lstStyle/>
          <a:p>
            <a:fld id="{1ECDBFB1-CDB5-0F42-8041-EE64F7923DFA}"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algn="l">
              <a:spcAft>
                <a:spcPts val="600"/>
              </a:spcAft>
            </a:pPr>
            <a:r>
              <a:rPr lang="en-US" sz="2400" b="1" baseline="0" dirty="0" smtClean="0">
                <a:solidFill>
                  <a:srgbClr val="656364"/>
                </a:solidFill>
                <a:latin typeface="Arial"/>
                <a:cs typeface="Arial"/>
              </a:rPr>
              <a:t>Community Development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We work with national partners to strengthen the economic and social fabric of </a:t>
            </a:r>
            <a:r>
              <a:rPr lang="en-US" sz="2400" baseline="0" smtClean="0">
                <a:solidFill>
                  <a:srgbClr val="656364"/>
                </a:solidFill>
                <a:latin typeface="Arial"/>
                <a:cs typeface="Arial"/>
              </a:rPr>
              <a:t>America’s cities.</a:t>
            </a:r>
            <a:endParaRPr lang="en-US" sz="2400" baseline="0" dirty="0" smtClean="0">
              <a:solidFill>
                <a:srgbClr val="656364"/>
              </a:solidFill>
              <a:latin typeface="Arial"/>
              <a:cs typeface="Arial"/>
            </a:endParaRP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8" name="TextBox 7"/>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29C69-14F3-494F-82BD-4888900ABBBC}"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Detroit</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Uses a comprehensive framework to promote long-term economic opportunity in </a:t>
            </a:r>
            <a:r>
              <a:rPr lang="en-US" sz="2400" baseline="0" dirty="0" err="1" smtClean="0">
                <a:solidFill>
                  <a:srgbClr val="656364"/>
                </a:solidFill>
                <a:latin typeface="Arial"/>
                <a:cs typeface="Arial"/>
              </a:rPr>
              <a:t>Kresge’s</a:t>
            </a:r>
            <a:r>
              <a:rPr lang="en-US" sz="2400" baseline="0" dirty="0" smtClean="0">
                <a:solidFill>
                  <a:srgbClr val="656364"/>
                </a:solidFill>
                <a:latin typeface="Arial"/>
                <a:cs typeface="Arial"/>
              </a:rPr>
              <a:t> hometown.</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032" y="3223888"/>
            <a:ext cx="3503271" cy="2663866"/>
          </a:xfrm>
          <a:prstGeom prst="rect">
            <a:avLst/>
          </a:prstGeom>
        </p:spPr>
      </p:pic>
      <p:sp>
        <p:nvSpPr>
          <p:cNvPr id="9" name="TextBox 8"/>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36032" y="3223888"/>
            <a:ext cx="3503271" cy="2663866"/>
          </a:xfrm>
          <a:prstGeom prst="rect">
            <a:avLst/>
          </a:prstGeom>
        </p:spPr>
      </p:pic>
      <p:sp>
        <p:nvSpPr>
          <p:cNvPr id="4" name="Date Placeholder 3"/>
          <p:cNvSpPr>
            <a:spLocks noGrp="1"/>
          </p:cNvSpPr>
          <p:nvPr>
            <p:ph type="dt" sz="half" idx="10"/>
          </p:nvPr>
        </p:nvSpPr>
        <p:spPr/>
        <p:txBody>
          <a:bodyPr/>
          <a:lstStyle/>
          <a:p>
            <a:fld id="{B58AA1EB-264F-7348-924F-E6F782DDFDCD}" type="datetime4">
              <a:rPr lang="en-US" smtClean="0"/>
              <a:pPr/>
              <a:t>June 30, 2014</a:t>
            </a:fld>
            <a:endParaRPr lang="en-US"/>
          </a:p>
        </p:txBody>
      </p:sp>
      <p:sp>
        <p:nvSpPr>
          <p:cNvPr id="5" name="Footer Placeholder 4"/>
          <p:cNvSpPr>
            <a:spLocks noGrp="1"/>
          </p:cNvSpPr>
          <p:nvPr>
            <p:ph type="ftr" sz="quarter" idx="11"/>
          </p:nvPr>
        </p:nvSpPr>
        <p:spPr/>
        <p:txBody>
          <a:bodyPr/>
          <a:lstStyle/>
          <a:p>
            <a:r>
              <a:rPr lang="en-US" smtClean="0"/>
              <a:t>Example Presentation</a:t>
            </a:r>
            <a:endParaRPr lang="en-US"/>
          </a:p>
        </p:txBody>
      </p:sp>
      <p:sp>
        <p:nvSpPr>
          <p:cNvPr id="6" name="Slide Number Placeholder 5"/>
          <p:cNvSpPr>
            <a:spLocks noGrp="1"/>
          </p:cNvSpPr>
          <p:nvPr>
            <p:ph type="sldNum" sz="quarter" idx="12"/>
          </p:nvPr>
        </p:nvSpPr>
        <p:spPr/>
        <p:txBody>
          <a:bodyPr/>
          <a:lstStyle/>
          <a:p>
            <a:fld id="{E9F6DB9A-8B8D-5E4A-92AC-B9084B81DED1}" type="slidenum">
              <a:rPr lang="en-US" smtClean="0"/>
              <a:pPr/>
              <a:t>‹#›</a:t>
            </a:fld>
            <a:endParaRPr lang="en-US"/>
          </a:p>
        </p:txBody>
      </p:sp>
      <p:sp>
        <p:nvSpPr>
          <p:cNvPr id="7" name="TextBox 6"/>
          <p:cNvSpPr txBox="1"/>
          <p:nvPr userDrawn="1"/>
        </p:nvSpPr>
        <p:spPr>
          <a:xfrm>
            <a:off x="457200" y="1600599"/>
            <a:ext cx="8229600" cy="209288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2400" b="1" baseline="0" dirty="0" smtClean="0">
                <a:solidFill>
                  <a:srgbClr val="656364"/>
                </a:solidFill>
                <a:latin typeface="Arial"/>
                <a:cs typeface="Arial"/>
              </a:rPr>
              <a:t>Education</a:t>
            </a:r>
            <a:r>
              <a:rPr lang="en-US" sz="2400" baseline="0" dirty="0" smtClean="0">
                <a:solidFill>
                  <a:srgbClr val="656364"/>
                </a:solidFill>
                <a:latin typeface="Arial"/>
                <a:cs typeface="Arial"/>
              </a:rPr>
              <a:t/>
            </a:r>
            <a:br>
              <a:rPr lang="en-US" sz="2400" baseline="0" dirty="0" smtClean="0">
                <a:solidFill>
                  <a:srgbClr val="656364"/>
                </a:solidFill>
                <a:latin typeface="Arial"/>
                <a:cs typeface="Arial"/>
              </a:rPr>
            </a:br>
            <a:r>
              <a:rPr lang="en-US" sz="2400" baseline="0" dirty="0" smtClean="0">
                <a:solidFill>
                  <a:srgbClr val="656364"/>
                </a:solidFill>
                <a:latin typeface="Arial"/>
                <a:cs typeface="Arial"/>
              </a:rPr>
              <a:t>Promotes postsecondary access and success for low-income, first-generation and underrepresented students.</a:t>
            </a:r>
          </a:p>
          <a:p>
            <a:pPr algn="l">
              <a:spcAft>
                <a:spcPts val="600"/>
              </a:spcAft>
            </a:pPr>
            <a:endParaRPr lang="en-US" sz="2400" baseline="0" dirty="0" smtClean="0">
              <a:solidFill>
                <a:srgbClr val="656364"/>
              </a:solidFill>
              <a:latin typeface="Arial"/>
              <a:cs typeface="Arial"/>
            </a:endParaRPr>
          </a:p>
          <a:p>
            <a:pPr algn="l">
              <a:spcAft>
                <a:spcPts val="600"/>
              </a:spcAft>
            </a:pPr>
            <a:endParaRPr lang="en-US" sz="2400" dirty="0">
              <a:solidFill>
                <a:srgbClr val="656364"/>
              </a:solidFill>
              <a:latin typeface="Arial"/>
              <a:cs typeface="Arial"/>
            </a:endParaRPr>
          </a:p>
        </p:txBody>
      </p:sp>
      <p:sp>
        <p:nvSpPr>
          <p:cNvPr id="12" name="TextBox 11"/>
          <p:cNvSpPr txBox="1"/>
          <p:nvPr userDrawn="1"/>
        </p:nvSpPr>
        <p:spPr>
          <a:xfrm>
            <a:off x="457200" y="619356"/>
            <a:ext cx="8229600" cy="369332"/>
          </a:xfrm>
          <a:prstGeom prst="rect">
            <a:avLst/>
          </a:prstGeom>
          <a:noFill/>
        </p:spPr>
        <p:txBody>
          <a:bodyPr wrap="square" rtlCol="0">
            <a:spAutoFit/>
          </a:bodyPr>
          <a:lstStyle/>
          <a:p>
            <a:pPr algn="l">
              <a:spcAft>
                <a:spcPts val="600"/>
              </a:spcAft>
            </a:pPr>
            <a:r>
              <a:rPr lang="en-US" sz="1800" dirty="0" smtClean="0">
                <a:solidFill>
                  <a:srgbClr val="FFFFFF"/>
                </a:solidFill>
                <a:latin typeface="Arial"/>
                <a:cs typeface="Arial"/>
              </a:rPr>
              <a:t>Our Programs</a:t>
            </a:r>
            <a:endParaRPr lang="en-US" sz="1800" dirty="0">
              <a:solidFill>
                <a:srgbClr val="FFFFFF"/>
              </a:solidFill>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extLst>
              <p:ext uri="{D42A27DB-BD31-4B8C-83A1-F6EECF244321}">
                <p14:modId xmlns:p14="http://schemas.microsoft.com/office/powerpoint/2010/main" val="4268575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6"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12" name="AutoShape 1"/>
          <p:cNvSpPr>
            <a:spLocks noChangeArrowheads="1"/>
          </p:cNvSpPr>
          <p:nvPr userDrawn="1"/>
        </p:nvSpPr>
        <p:spPr bwMode="auto">
          <a:xfrm>
            <a:off x="3" y="0"/>
            <a:ext cx="9144001" cy="1141083"/>
          </a:xfrm>
          <a:prstGeom prst="roundRect">
            <a:avLst>
              <a:gd name="adj" fmla="val 116"/>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13" name="AutoShape 2"/>
          <p:cNvSpPr>
            <a:spLocks noChangeArrowheads="1"/>
          </p:cNvSpPr>
          <p:nvPr userDrawn="1"/>
        </p:nvSpPr>
        <p:spPr bwMode="auto">
          <a:xfrm>
            <a:off x="3" y="0"/>
            <a:ext cx="9143998" cy="457200"/>
          </a:xfrm>
          <a:prstGeom prst="roundRect">
            <a:avLst>
              <a:gd name="adj" fmla="val 347"/>
            </a:avLst>
          </a:prstGeom>
          <a:solidFill>
            <a:srgbClr val="525051"/>
          </a:solidFill>
          <a:ln w="9525">
            <a:noFill/>
            <a:round/>
            <a:headEnd/>
            <a:tailEnd/>
          </a:ln>
          <a:effectLst>
            <a:outerShdw blurRad="63500" dist="54720" dir="5400000" algn="ctr" rotWithShape="0">
              <a:srgbClr val="000000">
                <a:alpha val="20044"/>
              </a:srgbClr>
            </a:outerShdw>
          </a:effectLst>
        </p:spPr>
        <p:txBody>
          <a:bodyPr wrap="none" anchor="ctr">
            <a:prstTxWarp prst="textNoShape">
              <a:avLst/>
            </a:prstTxWarp>
          </a:bodyPr>
          <a:lstStyle/>
          <a:p>
            <a:endParaRPr lang="en-US"/>
          </a:p>
        </p:txBody>
      </p:sp>
      <p:pic>
        <p:nvPicPr>
          <p:cNvPr id="14" name="Picture 3"/>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6400800" y="198437"/>
            <a:ext cx="2286000" cy="121090"/>
          </a:xfrm>
          <a:prstGeom prst="rect">
            <a:avLst/>
          </a:prstGeom>
          <a:noFill/>
          <a:ln w="9525">
            <a:noFill/>
            <a:round/>
            <a:headEnd/>
            <a:tailEnd/>
          </a:ln>
          <a:effectLst/>
        </p:spPr>
      </p:pic>
      <p:cxnSp>
        <p:nvCxnSpPr>
          <p:cNvPr id="15" name="Straight Connector 14"/>
          <p:cNvCxnSpPr/>
          <p:nvPr userDrawn="1"/>
        </p:nvCxnSpPr>
        <p:spPr>
          <a:xfrm>
            <a:off x="0" y="6466776"/>
            <a:ext cx="9144000" cy="1588"/>
          </a:xfrm>
          <a:prstGeom prst="line">
            <a:avLst/>
          </a:prstGeom>
          <a:ln w="12700" cap="flat" cmpd="sng" algn="ctr">
            <a:solidFill>
              <a:srgbClr val="52505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457200"/>
            <a:ext cx="8229600" cy="683883"/>
          </a:xfrm>
          <a:prstGeom prst="rect">
            <a:avLst/>
          </a:prstGeom>
          <a:no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9399"/>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fld id="{87C05978-1136-E94D-AC3F-F749D8C31096}" type="datetime4">
              <a:rPr lang="en-US" smtClean="0"/>
              <a:pPr/>
              <a:t>June 30, 2014</a:t>
            </a:fld>
            <a:endParaRPr lang="en-US" dirty="0"/>
          </a:p>
        </p:txBody>
      </p:sp>
      <p:sp>
        <p:nvSpPr>
          <p:cNvPr id="5" name="Footer Placeholder 4"/>
          <p:cNvSpPr>
            <a:spLocks noGrp="1"/>
          </p:cNvSpPr>
          <p:nvPr>
            <p:ph type="ftr" sz="quarter" idx="3"/>
          </p:nvPr>
        </p:nvSpPr>
        <p:spPr>
          <a:xfrm>
            <a:off x="3124200" y="6419399"/>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r>
              <a:rPr lang="en-US" smtClean="0"/>
              <a:t>Example Presentation</a:t>
            </a:r>
            <a:endParaRPr lang="en-US" dirty="0"/>
          </a:p>
        </p:txBody>
      </p:sp>
      <p:sp>
        <p:nvSpPr>
          <p:cNvPr id="6" name="Slide Number Placeholder 5"/>
          <p:cNvSpPr>
            <a:spLocks noGrp="1"/>
          </p:cNvSpPr>
          <p:nvPr>
            <p:ph type="sldNum" sz="quarter" idx="4"/>
          </p:nvPr>
        </p:nvSpPr>
        <p:spPr>
          <a:xfrm>
            <a:off x="6553200" y="6419399"/>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E9F6DB9A-8B8D-5E4A-92AC-B9084B81DE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58" r:id="rId4"/>
    <p:sldLayoutId id="2147483659" r:id="rId5"/>
    <p:sldLayoutId id="2147483662" r:id="rId6"/>
    <p:sldLayoutId id="2147483669" r:id="rId7"/>
    <p:sldLayoutId id="2147483663" r:id="rId8"/>
    <p:sldLayoutId id="2147483664" r:id="rId9"/>
    <p:sldLayoutId id="2147483665" r:id="rId10"/>
    <p:sldLayoutId id="2147483666" r:id="rId11"/>
    <p:sldLayoutId id="2147483667" r:id="rId12"/>
    <p:sldLayoutId id="2147483668" r:id="rId13"/>
    <p:sldLayoutId id="2147483660" r:id="rId14"/>
  </p:sldLayoutIdLst>
  <p:hf hdr="0"/>
  <p:txStyles>
    <p:titleStyle>
      <a:lvl1pPr algn="l" defTabSz="457200" rtl="0" eaLnBrk="1" latinLnBrk="0" hangingPunct="1">
        <a:spcBef>
          <a:spcPct val="0"/>
        </a:spcBef>
        <a:buNone/>
        <a:defRPr sz="18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65636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65636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656364"/>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656364"/>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6563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June 27, 2014</a:t>
            </a:r>
            <a:endParaRPr lang="en-US" dirty="0"/>
          </a:p>
        </p:txBody>
      </p:sp>
      <p:sp>
        <p:nvSpPr>
          <p:cNvPr id="4" name="Title 3"/>
          <p:cNvSpPr>
            <a:spLocks noGrp="1"/>
          </p:cNvSpPr>
          <p:nvPr>
            <p:ph type="ctrTitle"/>
          </p:nvPr>
        </p:nvSpPr>
        <p:spPr/>
        <p:txBody>
          <a:bodyPr>
            <a:normAutofit fontScale="90000"/>
          </a:bodyPr>
          <a:lstStyle/>
          <a:p>
            <a:pPr algn="l"/>
            <a:r>
              <a:rPr lang="en-US" b="1" dirty="0" err="1" smtClean="0"/>
              <a:t>Siyaphumelela</a:t>
            </a:r>
            <a:r>
              <a:rPr lang="en-US" b="1" dirty="0" smtClean="0"/>
              <a:t/>
            </a:r>
            <a:br>
              <a:rPr lang="en-US" b="1" dirty="0" smtClean="0"/>
            </a:br>
            <a:r>
              <a:rPr lang="en-US" dirty="0" smtClean="0"/>
              <a:t>Building Student Success </a:t>
            </a:r>
            <a:br>
              <a:rPr lang="en-US" dirty="0" smtClean="0"/>
            </a:br>
            <a:r>
              <a:rPr lang="en-US" dirty="0" smtClean="0"/>
              <a:t>through Data Analytics</a:t>
            </a:r>
            <a:endParaRPr lang="en-US" dirty="0"/>
          </a:p>
        </p:txBody>
      </p:sp>
      <p:sp>
        <p:nvSpPr>
          <p:cNvPr id="5" name="TextBox 4"/>
          <p:cNvSpPr txBox="1"/>
          <p:nvPr/>
        </p:nvSpPr>
        <p:spPr>
          <a:xfrm>
            <a:off x="6084942" y="289057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99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7" y="0"/>
            <a:ext cx="10076019" cy="779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189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Commitments</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ü"/>
            </a:pPr>
            <a:r>
              <a:rPr lang="en-US" sz="1800" b="1" dirty="0" smtClean="0"/>
              <a:t>Commit to strengthening and integrating data analytics among institutional research, ICT, AD, planning student services and academic divisions</a:t>
            </a:r>
          </a:p>
          <a:p>
            <a:pPr lvl="0">
              <a:buFont typeface="Wingdings" panose="05000000000000000000" pitchFamily="2" charset="2"/>
              <a:buChar char="ü"/>
            </a:pPr>
            <a:r>
              <a:rPr lang="en-US" sz="1800" b="1" dirty="0" smtClean="0"/>
              <a:t>Establish, or developing a plan to establish, a broadly representative student success task force.</a:t>
            </a:r>
          </a:p>
          <a:p>
            <a:pPr lvl="0">
              <a:buFont typeface="Wingdings" panose="05000000000000000000" pitchFamily="2" charset="2"/>
              <a:buChar char="ü"/>
            </a:pPr>
            <a:r>
              <a:rPr lang="en-US" sz="1800" b="1" dirty="0" smtClean="0"/>
              <a:t>Agree that VC will participate in annual conference.</a:t>
            </a:r>
          </a:p>
          <a:p>
            <a:pPr lvl="0">
              <a:buFont typeface="Wingdings" panose="05000000000000000000" pitchFamily="2" charset="2"/>
              <a:buChar char="ü"/>
            </a:pPr>
            <a:r>
              <a:rPr lang="en-US" sz="1800" b="1" dirty="0" smtClean="0"/>
              <a:t>Commit to reducing student outcomes differences and to full participating in the initiative and network.</a:t>
            </a:r>
          </a:p>
          <a:p>
            <a:pPr lvl="0">
              <a:buFont typeface="Wingdings" panose="05000000000000000000" pitchFamily="2" charset="2"/>
              <a:buChar char="ü"/>
            </a:pPr>
            <a:r>
              <a:rPr lang="en-US" sz="1800" b="1" dirty="0" smtClean="0"/>
              <a:t>Look at the top-10 failure rate courses.</a:t>
            </a:r>
          </a:p>
          <a:p>
            <a:pPr lvl="0">
              <a:buFont typeface="Wingdings" panose="05000000000000000000" pitchFamily="2" charset="2"/>
              <a:buChar char="ü"/>
            </a:pPr>
            <a:r>
              <a:rPr lang="en-US" sz="1800" b="1" dirty="0" smtClean="0"/>
              <a:t>Use SASSE to assess student engagement.</a:t>
            </a:r>
          </a:p>
          <a:p>
            <a:pPr lvl="0">
              <a:buFont typeface="Wingdings" panose="05000000000000000000" pitchFamily="2" charset="2"/>
              <a:buChar char="ü"/>
            </a:pPr>
            <a:r>
              <a:rPr lang="en-US" sz="1800" b="1" dirty="0" smtClean="0"/>
              <a:t>Participate in the proposed national discussion of a High Impact practice</a:t>
            </a:r>
          </a:p>
          <a:p>
            <a:pPr lvl="0">
              <a:buFont typeface="Wingdings" panose="05000000000000000000" pitchFamily="2" charset="2"/>
              <a:buChar char="ü"/>
            </a:pPr>
            <a:r>
              <a:rPr lang="en-US" sz="1800" b="1" dirty="0" smtClean="0"/>
              <a:t>Provide updates and reports as required</a:t>
            </a:r>
          </a:p>
          <a:p>
            <a:pPr lvl="0">
              <a:buFont typeface="Wingdings" panose="05000000000000000000" pitchFamily="2" charset="2"/>
              <a:buChar char="ü"/>
            </a:pPr>
            <a:r>
              <a:rPr lang="en-US" sz="1800" b="1" dirty="0" smtClean="0"/>
              <a:t>Declining grant payments over the course of the initiative</a:t>
            </a:r>
          </a:p>
          <a:p>
            <a:pPr lvl="0"/>
            <a:endParaRPr lang="en-US" dirty="0" smtClean="0"/>
          </a:p>
          <a:p>
            <a:pPr lvl="0"/>
            <a:endParaRPr lang="en-US" dirty="0" smtClean="0"/>
          </a:p>
        </p:txBody>
      </p:sp>
      <p:sp>
        <p:nvSpPr>
          <p:cNvPr id="6" name="Slide Number Placeholder 5"/>
          <p:cNvSpPr>
            <a:spLocks noGrp="1"/>
          </p:cNvSpPr>
          <p:nvPr>
            <p:ph type="sldNum" sz="quarter" idx="12"/>
          </p:nvPr>
        </p:nvSpPr>
        <p:spPr/>
        <p:txBody>
          <a:bodyPr/>
          <a:lstStyle/>
          <a:p>
            <a:fld id="{E9F6DB9A-8B8D-5E4A-92AC-B9084B81DED1}" type="slidenum">
              <a:rPr lang="en-US" smtClean="0"/>
              <a:pPr/>
              <a:t>11</a:t>
            </a:fld>
            <a:endParaRPr lang="en-US"/>
          </a:p>
        </p:txBody>
      </p:sp>
    </p:spTree>
    <p:extLst>
      <p:ext uri="{BB962C8B-B14F-4D97-AF65-F5344CB8AC3E}">
        <p14:creationId xmlns:p14="http://schemas.microsoft.com/office/powerpoint/2010/main" val="3086537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 for the 8-10 page Initial Concept Paper</a:t>
            </a:r>
            <a:endParaRPr lang="en-US" dirty="0"/>
          </a:p>
        </p:txBody>
      </p:sp>
      <p:sp>
        <p:nvSpPr>
          <p:cNvPr id="3" name="Content Placeholder 2"/>
          <p:cNvSpPr>
            <a:spLocks noGrp="1"/>
          </p:cNvSpPr>
          <p:nvPr>
            <p:ph idx="1"/>
          </p:nvPr>
        </p:nvSpPr>
        <p:spPr>
          <a:xfrm>
            <a:off x="457200" y="1455822"/>
            <a:ext cx="8229600" cy="4670342"/>
          </a:xfrm>
        </p:spPr>
        <p:txBody>
          <a:bodyPr>
            <a:noAutofit/>
          </a:bodyPr>
          <a:lstStyle/>
          <a:p>
            <a:pPr lvl="0"/>
            <a:r>
              <a:rPr lang="en-US" sz="1800" b="1" dirty="0" smtClean="0"/>
              <a:t>Institutional Profile:  </a:t>
            </a:r>
            <a:r>
              <a:rPr lang="en-US" sz="1800" dirty="0" smtClean="0"/>
              <a:t>Who are you, who do you educate, how do you fit in the SA higher education system, what are your student success challenges?</a:t>
            </a:r>
          </a:p>
          <a:p>
            <a:pPr lvl="0"/>
            <a:r>
              <a:rPr lang="en-US" sz="1800" b="1" dirty="0" smtClean="0"/>
              <a:t>Strategic Vision and Leadership Commitment</a:t>
            </a:r>
            <a:r>
              <a:rPr lang="en-US" sz="1800" dirty="0" smtClean="0"/>
              <a:t>:  What is the VC’s strategy for the university and how does student success fit within it?  How would participating in </a:t>
            </a:r>
            <a:r>
              <a:rPr lang="en-US" sz="1800" i="1" dirty="0" err="1" smtClean="0"/>
              <a:t>Siyaphumelela</a:t>
            </a:r>
            <a:r>
              <a:rPr lang="en-US" sz="1800" dirty="0" smtClean="0"/>
              <a:t> could benefit your university and are there existing student success goals.  How much time does the VC have?</a:t>
            </a:r>
          </a:p>
          <a:p>
            <a:pPr lvl="0"/>
            <a:r>
              <a:rPr lang="en-US" sz="1800" b="1" dirty="0" smtClean="0"/>
              <a:t>Institutional Research Capacity:  </a:t>
            </a:r>
            <a:r>
              <a:rPr lang="en-US" sz="1800" dirty="0" smtClean="0"/>
              <a:t>How well do your IR, ICT, AD, Academic department and student services work together to improve student success?  What could be improved?  How would this grant be used to improve things?  What’s missing?</a:t>
            </a:r>
          </a:p>
          <a:p>
            <a:pPr lvl="0"/>
            <a:r>
              <a:rPr lang="en-US" sz="1800" b="1" dirty="0" smtClean="0"/>
              <a:t>Integration Plan and stakeholder Agreement:  </a:t>
            </a:r>
            <a:r>
              <a:rPr lang="en-US" sz="1800" dirty="0" smtClean="0"/>
              <a:t>How will you get everyone to work together?  What are the barriers?  What have you done recently, especially under the current VC, to improve student success?</a:t>
            </a:r>
          </a:p>
          <a:p>
            <a:pPr lvl="0"/>
            <a:r>
              <a:rPr lang="en-US" sz="1800" b="1" dirty="0" smtClean="0"/>
              <a:t>Strategy in Context:  </a:t>
            </a:r>
            <a:r>
              <a:rPr lang="en-US" sz="1800" dirty="0" smtClean="0"/>
              <a:t>How would you use this grant to complement the DHET Teaching and Learning grants, or the CHE’s Quality Enhancement efforts, on your campus?  </a:t>
            </a:r>
          </a:p>
        </p:txBody>
      </p:sp>
      <p:sp>
        <p:nvSpPr>
          <p:cNvPr id="6" name="Slide Number Placeholder 5"/>
          <p:cNvSpPr>
            <a:spLocks noGrp="1"/>
          </p:cNvSpPr>
          <p:nvPr>
            <p:ph type="sldNum" sz="quarter" idx="12"/>
          </p:nvPr>
        </p:nvSpPr>
        <p:spPr/>
        <p:txBody>
          <a:bodyPr/>
          <a:lstStyle/>
          <a:p>
            <a:fld id="{E9F6DB9A-8B8D-5E4A-92AC-B9084B81DED1}" type="slidenum">
              <a:rPr lang="en-US" smtClean="0"/>
              <a:pPr/>
              <a:t>12</a:t>
            </a:fld>
            <a:endParaRPr lang="en-US"/>
          </a:p>
        </p:txBody>
      </p:sp>
    </p:spTree>
    <p:extLst>
      <p:ext uri="{BB962C8B-B14F-4D97-AF65-F5344CB8AC3E}">
        <p14:creationId xmlns:p14="http://schemas.microsoft.com/office/powerpoint/2010/main" val="1987168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factors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200" b="1" dirty="0" smtClean="0"/>
              <a:t>Useful Resource documents:  </a:t>
            </a:r>
          </a:p>
          <a:p>
            <a:pPr lvl="1"/>
            <a:r>
              <a:rPr lang="en-US" sz="2200" dirty="0" smtClean="0"/>
              <a:t>Building Institutional Capacity for Data-Informed Decision Making</a:t>
            </a:r>
          </a:p>
          <a:p>
            <a:pPr lvl="1"/>
            <a:r>
              <a:rPr lang="en-US" sz="2200" dirty="0" smtClean="0"/>
              <a:t>High Impact Educational Practices</a:t>
            </a:r>
          </a:p>
          <a:p>
            <a:pPr lvl="1"/>
            <a:r>
              <a:rPr lang="en-US" sz="2200" dirty="0" smtClean="0"/>
              <a:t>Next Generation University</a:t>
            </a:r>
          </a:p>
          <a:p>
            <a:pPr lvl="1"/>
            <a:r>
              <a:rPr lang="en-US" sz="2200" dirty="0" smtClean="0"/>
              <a:t>Student Access and Success: Issues and Interventions in South African universities</a:t>
            </a:r>
          </a:p>
          <a:p>
            <a:pPr lvl="1"/>
            <a:r>
              <a:rPr lang="en-US" sz="2200" dirty="0" smtClean="0"/>
              <a:t>White Paper for </a:t>
            </a:r>
            <a:r>
              <a:rPr lang="en-US" sz="2200" smtClean="0"/>
              <a:t>Post-School Education and </a:t>
            </a:r>
            <a:r>
              <a:rPr lang="en-US" sz="2200" dirty="0" smtClean="0"/>
              <a:t>Training</a:t>
            </a:r>
          </a:p>
          <a:p>
            <a:pPr lvl="1"/>
            <a:r>
              <a:rPr lang="en-US" sz="2200" dirty="0" smtClean="0"/>
              <a:t>Framework for Institutional Quality Enhancement in the Second Period of Quality Assurance</a:t>
            </a:r>
          </a:p>
          <a:p>
            <a:r>
              <a:rPr lang="en-US" sz="2200" b="1" u="sng" dirty="0" smtClean="0"/>
              <a:t>Initial </a:t>
            </a:r>
            <a:r>
              <a:rPr lang="en-US" sz="2200" b="1" u="sng" dirty="0"/>
              <a:t>Concept Papers are due on July 14, 2014</a:t>
            </a:r>
          </a:p>
          <a:p>
            <a:pPr lvl="1"/>
            <a:r>
              <a:rPr lang="en-US" sz="2200" dirty="0" smtClean="0"/>
              <a:t>Send to Siyaphumelela@Kresge.org</a:t>
            </a:r>
          </a:p>
          <a:p>
            <a:r>
              <a:rPr lang="en-US" sz="2200" b="1" dirty="0" smtClean="0"/>
              <a:t>Site Visits:</a:t>
            </a:r>
          </a:p>
          <a:p>
            <a:pPr lvl="1"/>
            <a:r>
              <a:rPr lang="en-US" sz="1800" dirty="0" smtClean="0"/>
              <a:t>Five </a:t>
            </a:r>
            <a:r>
              <a:rPr lang="en-US" sz="1800" dirty="0"/>
              <a:t>to seven finalists will have site visits August 4-13, </a:t>
            </a:r>
            <a:r>
              <a:rPr lang="en-US" sz="1800" dirty="0" smtClean="0"/>
              <a:t>2014</a:t>
            </a:r>
            <a:endParaRPr lang="en-US" dirty="0" smtClean="0"/>
          </a:p>
          <a:p>
            <a:pPr lvl="0"/>
            <a:endParaRPr lang="en-US" dirty="0" smtClean="0"/>
          </a:p>
        </p:txBody>
      </p:sp>
      <p:sp>
        <p:nvSpPr>
          <p:cNvPr id="6" name="Slide Number Placeholder 5"/>
          <p:cNvSpPr>
            <a:spLocks noGrp="1"/>
          </p:cNvSpPr>
          <p:nvPr>
            <p:ph type="sldNum" sz="quarter" idx="12"/>
          </p:nvPr>
        </p:nvSpPr>
        <p:spPr/>
        <p:txBody>
          <a:bodyPr/>
          <a:lstStyle/>
          <a:p>
            <a:fld id="{E9F6DB9A-8B8D-5E4A-92AC-B9084B81DED1}" type="slidenum">
              <a:rPr lang="en-US" smtClean="0"/>
              <a:pPr/>
              <a:t>13</a:t>
            </a:fld>
            <a:endParaRPr lang="en-US"/>
          </a:p>
        </p:txBody>
      </p:sp>
    </p:spTree>
    <p:extLst>
      <p:ext uri="{BB962C8B-B14F-4D97-AF65-F5344CB8AC3E}">
        <p14:creationId xmlns:p14="http://schemas.microsoft.com/office/powerpoint/2010/main" val="1987168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sz="1800" dirty="0" smtClean="0">
              <a:solidFill>
                <a:schemeClr val="bg1">
                  <a:lumMod val="65000"/>
                </a:schemeClr>
              </a:solidFill>
            </a:endParaRPr>
          </a:p>
          <a:p>
            <a:endParaRPr lang="en-US" sz="1600" dirty="0" smtClean="0">
              <a:solidFill>
                <a:schemeClr val="bg1">
                  <a:lumMod val="65000"/>
                </a:schemeClr>
              </a:solidFill>
            </a:endParaRPr>
          </a:p>
          <a:p>
            <a:endParaRPr lang="en-US" sz="1600" dirty="0" smtClean="0">
              <a:solidFill>
                <a:schemeClr val="bg1">
                  <a:lumMod val="65000"/>
                </a:schemeClr>
              </a:solidFill>
            </a:endParaRPr>
          </a:p>
          <a:p>
            <a:endParaRPr lang="en-US" sz="1600" dirty="0" smtClean="0">
              <a:solidFill>
                <a:schemeClr val="bg1">
                  <a:lumMod val="65000"/>
                </a:schemeClr>
              </a:solidFill>
            </a:endParaRPr>
          </a:p>
          <a:p>
            <a:r>
              <a:rPr lang="en-US" sz="1600" dirty="0" smtClean="0">
                <a:solidFill>
                  <a:schemeClr val="bg1">
                    <a:lumMod val="65000"/>
                  </a:schemeClr>
                </a:solidFill>
              </a:rPr>
              <a:t>William F.L. Moses</a:t>
            </a:r>
          </a:p>
          <a:p>
            <a:r>
              <a:rPr lang="en-US" sz="1600" dirty="0" smtClean="0">
                <a:solidFill>
                  <a:schemeClr val="bg1">
                    <a:lumMod val="65000"/>
                  </a:schemeClr>
                </a:solidFill>
              </a:rPr>
              <a:t>Managing Director</a:t>
            </a:r>
            <a:br>
              <a:rPr lang="en-US" sz="1600" dirty="0" smtClean="0">
                <a:solidFill>
                  <a:schemeClr val="bg1">
                    <a:lumMod val="65000"/>
                  </a:schemeClr>
                </a:solidFill>
              </a:rPr>
            </a:br>
            <a:r>
              <a:rPr lang="en-US" sz="1600" dirty="0" smtClean="0">
                <a:solidFill>
                  <a:schemeClr val="bg1">
                    <a:lumMod val="65000"/>
                  </a:schemeClr>
                </a:solidFill>
              </a:rPr>
              <a:t>Education Program </a:t>
            </a:r>
          </a:p>
          <a:p>
            <a:r>
              <a:rPr lang="en-US" sz="1600" dirty="0" smtClean="0">
                <a:solidFill>
                  <a:schemeClr val="bg1">
                    <a:lumMod val="65000"/>
                  </a:schemeClr>
                </a:solidFill>
              </a:rPr>
              <a:t>wflmoses@kresge.org</a:t>
            </a:r>
          </a:p>
          <a:p>
            <a:endParaRPr lang="en-US" sz="1600" dirty="0" smtClean="0">
              <a:solidFill>
                <a:schemeClr val="bg1">
                  <a:lumMod val="65000"/>
                </a:schemeClr>
              </a:solidFill>
            </a:endParaRPr>
          </a:p>
          <a:p>
            <a:r>
              <a:rPr lang="en-US" sz="1600" dirty="0" smtClean="0">
                <a:solidFill>
                  <a:schemeClr val="bg1">
                    <a:lumMod val="65000"/>
                  </a:schemeClr>
                </a:solidFill>
              </a:rPr>
              <a:t>3125 W. Big Beaver Road</a:t>
            </a:r>
          </a:p>
          <a:p>
            <a:r>
              <a:rPr lang="en-US" sz="1600" dirty="0" smtClean="0">
                <a:solidFill>
                  <a:schemeClr val="bg1">
                    <a:lumMod val="65000"/>
                  </a:schemeClr>
                </a:solidFill>
              </a:rPr>
              <a:t>Troy, Mich. 48084</a:t>
            </a:r>
            <a:br>
              <a:rPr lang="en-US" sz="1600" dirty="0" smtClean="0">
                <a:solidFill>
                  <a:schemeClr val="bg1">
                    <a:lumMod val="65000"/>
                  </a:schemeClr>
                </a:solidFill>
              </a:rPr>
            </a:br>
            <a:r>
              <a:rPr lang="en-US" sz="1600" dirty="0" smtClean="0">
                <a:solidFill>
                  <a:schemeClr val="bg1">
                    <a:lumMod val="65000"/>
                  </a:schemeClr>
                </a:solidFill>
              </a:rPr>
              <a:t>USA</a:t>
            </a:r>
          </a:p>
          <a:p>
            <a:r>
              <a:rPr lang="en-US" sz="1600" dirty="0" smtClean="0">
                <a:solidFill>
                  <a:schemeClr val="bg1">
                    <a:lumMod val="65000"/>
                  </a:schemeClr>
                </a:solidFill>
              </a:rPr>
              <a:t>1-248-643-9630</a:t>
            </a:r>
          </a:p>
          <a:p>
            <a:r>
              <a:rPr lang="en-US" sz="1600" dirty="0" err="1" smtClean="0">
                <a:solidFill>
                  <a:schemeClr val="bg1">
                    <a:lumMod val="65000"/>
                  </a:schemeClr>
                </a:solidFill>
              </a:rPr>
              <a:t>kresge.org</a:t>
            </a:r>
            <a:endParaRPr lang="en-US" sz="1600" dirty="0" smtClean="0">
              <a:solidFill>
                <a:schemeClr val="bg1">
                  <a:lumMod val="65000"/>
                </a:schemeClr>
              </a:solidFill>
            </a:endParaRPr>
          </a:p>
          <a:p>
            <a:endParaRPr lang="en-US" sz="1800" dirty="0" smtClean="0"/>
          </a:p>
          <a:p>
            <a:endParaRPr lang="en-US" sz="18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 (1 hour)</a:t>
            </a:r>
            <a:endParaRPr lang="en-US" dirty="0"/>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v"/>
            </a:pPr>
            <a:r>
              <a:rPr lang="en-US" sz="2800" dirty="0" smtClean="0"/>
              <a:t>Overview of Kresge and our </a:t>
            </a:r>
            <a:r>
              <a:rPr lang="en-US" sz="2800" dirty="0" err="1" smtClean="0"/>
              <a:t>grantmaking</a:t>
            </a:r>
            <a:endParaRPr lang="en-US" sz="2800" dirty="0" smtClean="0"/>
          </a:p>
          <a:p>
            <a:pPr lvl="0">
              <a:buFont typeface="Wingdings" panose="05000000000000000000" pitchFamily="2" charset="2"/>
              <a:buChar char="v"/>
            </a:pPr>
            <a:r>
              <a:rPr lang="en-US" sz="2800" dirty="0" smtClean="0"/>
              <a:t>Challenges and opportunities for South African postsecondary student success </a:t>
            </a:r>
          </a:p>
          <a:p>
            <a:pPr lvl="0">
              <a:buFont typeface="Wingdings" panose="05000000000000000000" pitchFamily="2" charset="2"/>
              <a:buChar char="v"/>
            </a:pPr>
            <a:r>
              <a:rPr lang="en-US" sz="2800" dirty="0" smtClean="0"/>
              <a:t>Outline of the Kresge grant opportunity and grantee role</a:t>
            </a:r>
          </a:p>
          <a:p>
            <a:pPr lvl="0">
              <a:buFont typeface="Wingdings" panose="05000000000000000000" pitchFamily="2" charset="2"/>
              <a:buChar char="v"/>
            </a:pPr>
            <a:r>
              <a:rPr lang="en-US" sz="2800" dirty="0" smtClean="0"/>
              <a:t>Applicant commitments</a:t>
            </a:r>
          </a:p>
          <a:p>
            <a:pPr lvl="0">
              <a:buFont typeface="Wingdings" panose="05000000000000000000" pitchFamily="2" charset="2"/>
              <a:buChar char="v"/>
            </a:pPr>
            <a:r>
              <a:rPr lang="en-US" sz="2800" dirty="0" smtClean="0"/>
              <a:t>Selection Criteria </a:t>
            </a:r>
          </a:p>
          <a:p>
            <a:pPr lvl="0">
              <a:buFont typeface="Wingdings" panose="05000000000000000000" pitchFamily="2" charset="2"/>
              <a:buChar char="v"/>
            </a:pPr>
            <a:r>
              <a:rPr lang="en-US" sz="2800" dirty="0" smtClean="0"/>
              <a:t>Deadlines</a:t>
            </a:r>
          </a:p>
          <a:p>
            <a:pPr lvl="0">
              <a:buFont typeface="Wingdings" panose="05000000000000000000" pitchFamily="2" charset="2"/>
              <a:buChar char="v"/>
            </a:pPr>
            <a:r>
              <a:rPr lang="en-US" sz="2800" dirty="0" smtClean="0"/>
              <a:t>Resources</a:t>
            </a:r>
          </a:p>
          <a:p>
            <a:pPr lvl="0">
              <a:buFont typeface="Wingdings" panose="05000000000000000000" pitchFamily="2" charset="2"/>
              <a:buChar char="v"/>
            </a:pPr>
            <a:r>
              <a:rPr lang="en-US" sz="2800" dirty="0" smtClean="0"/>
              <a:t>Texted audience questions</a:t>
            </a:r>
          </a:p>
          <a:p>
            <a:pPr lvl="0">
              <a:buFont typeface="Wingdings" panose="05000000000000000000" pitchFamily="2" charset="2"/>
              <a:buChar char="v"/>
            </a:pPr>
            <a:endParaRPr lang="en-US" dirty="0" smtClean="0"/>
          </a:p>
          <a:p>
            <a:pPr marL="0" lvl="0" indent="0">
              <a:buNone/>
            </a:pPr>
            <a:endParaRPr lang="en-US" dirty="0" smtClean="0"/>
          </a:p>
        </p:txBody>
      </p:sp>
      <p:sp>
        <p:nvSpPr>
          <p:cNvPr id="6" name="Slide Number Placeholder 5"/>
          <p:cNvSpPr>
            <a:spLocks noGrp="1"/>
          </p:cNvSpPr>
          <p:nvPr>
            <p:ph type="sldNum" sz="quarter" idx="12"/>
          </p:nvPr>
        </p:nvSpPr>
        <p:spPr/>
        <p:txBody>
          <a:bodyPr/>
          <a:lstStyle/>
          <a:p>
            <a:fld id="{E9F6DB9A-8B8D-5E4A-92AC-B9084B81DED1}" type="slidenum">
              <a:rPr lang="en-US" smtClean="0"/>
              <a:pPr/>
              <a:t>2</a:t>
            </a:fld>
            <a:endParaRPr lang="en-US"/>
          </a:p>
        </p:txBody>
      </p:sp>
    </p:spTree>
    <p:extLst>
      <p:ext uri="{BB962C8B-B14F-4D97-AF65-F5344CB8AC3E}">
        <p14:creationId xmlns:p14="http://schemas.microsoft.com/office/powerpoint/2010/main" val="2501722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0" lvl="0" indent="0">
              <a:buNone/>
            </a:pPr>
            <a:r>
              <a:rPr lang="en-US" dirty="0" smtClean="0"/>
              <a:t>Kresge is a $3+ billion private, U.S. foundation that supports opportunities for low-income people in cities.</a:t>
            </a:r>
          </a:p>
          <a:p>
            <a:pPr marL="0" lvl="0" indent="0">
              <a:buNone/>
            </a:pPr>
            <a:endParaRPr lang="en-US" dirty="0"/>
          </a:p>
          <a:p>
            <a:pPr marL="0" lvl="0" indent="0">
              <a:buNone/>
            </a:pPr>
            <a:r>
              <a:rPr lang="en-US" b="1" dirty="0" smtClean="0"/>
              <a:t>Education promotes postsecondary access and success for low-income, first generation and under-represented students.</a:t>
            </a:r>
          </a:p>
          <a:p>
            <a:pPr marL="0" lvl="0" indent="0">
              <a:buNone/>
            </a:pPr>
            <a:endParaRPr lang="en-US" dirty="0"/>
          </a:p>
          <a:p>
            <a:pPr marL="0" lvl="0" indent="0">
              <a:buNone/>
            </a:pPr>
            <a:r>
              <a:rPr lang="en-US" b="1" dirty="0" smtClean="0"/>
              <a:t>In South Africa, we focus on building university advancement capacity with our partner, </a:t>
            </a:r>
            <a:r>
              <a:rPr lang="en-US" b="1" dirty="0" err="1" smtClean="0"/>
              <a:t>Inyathelo</a:t>
            </a:r>
            <a:r>
              <a:rPr lang="en-US" b="1" dirty="0" smtClean="0"/>
              <a:t>, and on promoting student success.  </a:t>
            </a:r>
            <a:endParaRPr lang="en-US" b="1" dirty="0"/>
          </a:p>
          <a:p>
            <a:pPr marL="0" lvl="0" indent="0">
              <a:buNone/>
            </a:pPr>
            <a:endParaRPr lang="en-US" dirty="0" smtClean="0"/>
          </a:p>
        </p:txBody>
      </p:sp>
      <p:sp>
        <p:nvSpPr>
          <p:cNvPr id="6" name="Slide Number Placeholder 5"/>
          <p:cNvSpPr>
            <a:spLocks noGrp="1"/>
          </p:cNvSpPr>
          <p:nvPr>
            <p:ph type="sldNum" sz="quarter" idx="12"/>
          </p:nvPr>
        </p:nvSpPr>
        <p:spPr/>
        <p:txBody>
          <a:bodyPr/>
          <a:lstStyle/>
          <a:p>
            <a:fld id="{E9F6DB9A-8B8D-5E4A-92AC-B9084B81DED1}" type="slidenum">
              <a:rPr lang="en-US" smtClean="0"/>
              <a:pPr/>
              <a:t>3</a:t>
            </a:fld>
            <a:endParaRPr lang="en-US"/>
          </a:p>
        </p:txBody>
      </p:sp>
    </p:spTree>
    <p:extLst>
      <p:ext uri="{BB962C8B-B14F-4D97-AF65-F5344CB8AC3E}">
        <p14:creationId xmlns:p14="http://schemas.microsoft.com/office/powerpoint/2010/main" val="279188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Kresge Grantees in South Africa</a:t>
            </a:r>
            <a:endParaRPr lang="en-US" dirty="0"/>
          </a:p>
        </p:txBody>
      </p:sp>
      <p:sp>
        <p:nvSpPr>
          <p:cNvPr id="3" name="Content Placeholder 2"/>
          <p:cNvSpPr>
            <a:spLocks noGrp="1"/>
          </p:cNvSpPr>
          <p:nvPr>
            <p:ph idx="1"/>
          </p:nvPr>
        </p:nvSpPr>
        <p:spPr/>
        <p:txBody>
          <a:bodyPr>
            <a:normAutofit/>
          </a:bodyPr>
          <a:lstStyle/>
          <a:p>
            <a:pPr lvl="0"/>
            <a:r>
              <a:rPr lang="en-US" sz="2000" b="1" dirty="0" smtClean="0"/>
              <a:t>R270,000,000+ in grants since 2005</a:t>
            </a:r>
          </a:p>
          <a:p>
            <a:pPr lvl="1"/>
            <a:r>
              <a:rPr lang="en-US" dirty="0" smtClean="0"/>
              <a:t>Western Cape:  CPUT, UCT, UWC, Stellenbosch, </a:t>
            </a:r>
            <a:r>
              <a:rPr lang="en-US" dirty="0" err="1" smtClean="0"/>
              <a:t>Inyathelo</a:t>
            </a:r>
            <a:endParaRPr lang="en-US" dirty="0" smtClean="0"/>
          </a:p>
          <a:p>
            <a:pPr lvl="1"/>
            <a:r>
              <a:rPr lang="en-US" dirty="0" smtClean="0"/>
              <a:t>Gauteng:  UJ, Wits, TUT, Pretoria, SAIDE</a:t>
            </a:r>
          </a:p>
          <a:p>
            <a:pPr lvl="1"/>
            <a:r>
              <a:rPr lang="en-US" dirty="0" smtClean="0"/>
              <a:t>KZN:  DUT</a:t>
            </a:r>
          </a:p>
          <a:p>
            <a:pPr lvl="1"/>
            <a:r>
              <a:rPr lang="en-US" dirty="0" smtClean="0"/>
              <a:t>Free State:  UFS</a:t>
            </a:r>
          </a:p>
          <a:p>
            <a:pPr lvl="1"/>
            <a:r>
              <a:rPr lang="en-US" dirty="0" smtClean="0"/>
              <a:t>Eastern Cape:  Rhodes</a:t>
            </a:r>
          </a:p>
          <a:p>
            <a:r>
              <a:rPr lang="en-US" sz="2000" b="1" dirty="0" smtClean="0"/>
              <a:t>Access and Success (since 2012):</a:t>
            </a:r>
          </a:p>
          <a:p>
            <a:pPr lvl="1"/>
            <a:r>
              <a:rPr lang="en-US" dirty="0" smtClean="0"/>
              <a:t>VC and Academic Development focus groups</a:t>
            </a:r>
          </a:p>
          <a:p>
            <a:pPr lvl="1"/>
            <a:r>
              <a:rPr lang="en-US" dirty="0"/>
              <a:t>South African Survey of Student Engagement</a:t>
            </a:r>
          </a:p>
          <a:p>
            <a:pPr lvl="1"/>
            <a:r>
              <a:rPr lang="en-US" dirty="0"/>
              <a:t>Achieving the Dream</a:t>
            </a:r>
          </a:p>
          <a:p>
            <a:pPr lvl="1"/>
            <a:r>
              <a:rPr lang="en-US" dirty="0" smtClean="0"/>
              <a:t>Pretoria Access and Success Conference</a:t>
            </a:r>
            <a:endParaRPr lang="en-US" dirty="0"/>
          </a:p>
          <a:p>
            <a:pPr lvl="1"/>
            <a:r>
              <a:rPr lang="en-US" dirty="0" smtClean="0"/>
              <a:t>Student Access and Success report</a:t>
            </a:r>
          </a:p>
          <a:p>
            <a:pPr lvl="1"/>
            <a:endParaRPr lang="en-US" dirty="0" smtClean="0"/>
          </a:p>
        </p:txBody>
      </p:sp>
      <p:sp>
        <p:nvSpPr>
          <p:cNvPr id="6" name="Slide Number Placeholder 5"/>
          <p:cNvSpPr>
            <a:spLocks noGrp="1"/>
          </p:cNvSpPr>
          <p:nvPr>
            <p:ph type="sldNum" sz="quarter" idx="12"/>
          </p:nvPr>
        </p:nvSpPr>
        <p:spPr/>
        <p:txBody>
          <a:bodyPr/>
          <a:lstStyle/>
          <a:p>
            <a:fld id="{E9F6DB9A-8B8D-5E4A-92AC-B9084B81DED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lvl="0"/>
            <a:r>
              <a:rPr lang="en-US" dirty="0" smtClean="0"/>
              <a:t>Weak student success rates</a:t>
            </a:r>
          </a:p>
          <a:p>
            <a:pPr lvl="0"/>
            <a:r>
              <a:rPr lang="en-US" dirty="0" smtClean="0"/>
              <a:t>Lack of clarity for what works best to enhance student success</a:t>
            </a:r>
          </a:p>
          <a:p>
            <a:pPr lvl="0"/>
            <a:r>
              <a:rPr lang="en-US" dirty="0" smtClean="0"/>
              <a:t>Academic Development varies from institution to institution and between departments within institutions</a:t>
            </a:r>
          </a:p>
          <a:p>
            <a:pPr lvl="0"/>
            <a:r>
              <a:rPr lang="en-US" dirty="0" smtClean="0"/>
              <a:t>Lack of integration between IR, AD, ICT, student services and academic departments</a:t>
            </a:r>
          </a:p>
          <a:p>
            <a:pPr lvl="0"/>
            <a:r>
              <a:rPr lang="en-US" dirty="0" smtClean="0"/>
              <a:t>Variability in IR capacity </a:t>
            </a:r>
          </a:p>
          <a:p>
            <a:pPr lvl="0"/>
            <a:r>
              <a:rPr lang="en-US" dirty="0" smtClean="0"/>
              <a:t>Lack of a national, systemic response</a:t>
            </a:r>
            <a:endParaRPr lang="en-US" dirty="0"/>
          </a:p>
        </p:txBody>
      </p:sp>
      <p:sp>
        <p:nvSpPr>
          <p:cNvPr id="6" name="Slide Number Placeholder 5"/>
          <p:cNvSpPr>
            <a:spLocks noGrp="1"/>
          </p:cNvSpPr>
          <p:nvPr>
            <p:ph type="sldNum" sz="quarter" idx="12"/>
          </p:nvPr>
        </p:nvSpPr>
        <p:spPr/>
        <p:txBody>
          <a:bodyPr/>
          <a:lstStyle/>
          <a:p>
            <a:fld id="{E9F6DB9A-8B8D-5E4A-92AC-B9084B81DED1}" type="slidenum">
              <a:rPr lang="en-US" smtClean="0"/>
              <a:pPr/>
              <a:t>5</a:t>
            </a:fld>
            <a:endParaRPr lang="en-US"/>
          </a:p>
        </p:txBody>
      </p:sp>
    </p:spTree>
    <p:extLst>
      <p:ext uri="{BB962C8B-B14F-4D97-AF65-F5344CB8AC3E}">
        <p14:creationId xmlns:p14="http://schemas.microsoft.com/office/powerpoint/2010/main" val="108340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pPr lvl="0"/>
            <a:r>
              <a:rPr lang="en-US" dirty="0" smtClean="0"/>
              <a:t>DHET Learning and Teaching grants</a:t>
            </a:r>
          </a:p>
          <a:p>
            <a:pPr lvl="0"/>
            <a:r>
              <a:rPr lang="en-US" dirty="0" smtClean="0"/>
              <a:t>CHE Quality Enhancement project</a:t>
            </a:r>
          </a:p>
          <a:p>
            <a:pPr lvl="0"/>
            <a:r>
              <a:rPr lang="en-US" dirty="0" smtClean="0"/>
              <a:t>Increasing interest in using data analytics to improve student success </a:t>
            </a:r>
          </a:p>
          <a:p>
            <a:pPr lvl="0"/>
            <a:r>
              <a:rPr lang="en-US" dirty="0" smtClean="0"/>
              <a:t>SASSE</a:t>
            </a:r>
          </a:p>
          <a:p>
            <a:pPr lvl="0"/>
            <a:r>
              <a:rPr lang="en-US" dirty="0" smtClean="0"/>
              <a:t>Access to cutting-edge international thinking on similar issues</a:t>
            </a:r>
          </a:p>
          <a:p>
            <a:pPr lvl="0"/>
            <a:r>
              <a:rPr lang="en-US" dirty="0" smtClean="0"/>
              <a:t>Emerging models overseas:  Scotland, Achieving the Dream, Georgia State University</a:t>
            </a:r>
            <a:endParaRPr lang="en-US" dirty="0"/>
          </a:p>
        </p:txBody>
      </p:sp>
      <p:sp>
        <p:nvSpPr>
          <p:cNvPr id="6" name="Slide Number Placeholder 5"/>
          <p:cNvSpPr>
            <a:spLocks noGrp="1"/>
          </p:cNvSpPr>
          <p:nvPr>
            <p:ph type="sldNum" sz="quarter" idx="12"/>
          </p:nvPr>
        </p:nvSpPr>
        <p:spPr/>
        <p:txBody>
          <a:bodyPr/>
          <a:lstStyle/>
          <a:p>
            <a:fld id="{E9F6DB9A-8B8D-5E4A-92AC-B9084B81DED1}" type="slidenum">
              <a:rPr lang="en-US" smtClean="0"/>
              <a:pPr/>
              <a:t>6</a:t>
            </a:fld>
            <a:endParaRPr lang="en-US"/>
          </a:p>
        </p:txBody>
      </p:sp>
    </p:spTree>
    <p:extLst>
      <p:ext uri="{BB962C8B-B14F-4D97-AF65-F5344CB8AC3E}">
        <p14:creationId xmlns:p14="http://schemas.microsoft.com/office/powerpoint/2010/main" val="287692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Siyaphumelela</a:t>
            </a:r>
            <a:r>
              <a:rPr lang="en-US" dirty="0" smtClean="0"/>
              <a:t> Concepts</a:t>
            </a:r>
            <a:endParaRPr lang="en-US" dirty="0"/>
          </a:p>
        </p:txBody>
      </p:sp>
      <p:sp>
        <p:nvSpPr>
          <p:cNvPr id="3" name="Content Placeholder 2"/>
          <p:cNvSpPr>
            <a:spLocks noGrp="1"/>
          </p:cNvSpPr>
          <p:nvPr>
            <p:ph idx="1"/>
          </p:nvPr>
        </p:nvSpPr>
        <p:spPr/>
        <p:txBody>
          <a:bodyPr>
            <a:normAutofit/>
          </a:bodyPr>
          <a:lstStyle/>
          <a:p>
            <a:pPr lvl="0"/>
            <a:r>
              <a:rPr lang="en-US" dirty="0" smtClean="0"/>
              <a:t>Focus on building and integrating data analytics capacity</a:t>
            </a:r>
          </a:p>
          <a:p>
            <a:pPr lvl="0"/>
            <a:r>
              <a:rPr lang="en-US" dirty="0" smtClean="0"/>
              <a:t>Build from existing momentum</a:t>
            </a:r>
          </a:p>
          <a:p>
            <a:pPr lvl="0"/>
            <a:r>
              <a:rPr lang="en-US" dirty="0" smtClean="0"/>
              <a:t>Create a cohort of institutions building experience in data analytics </a:t>
            </a:r>
          </a:p>
          <a:p>
            <a:pPr lvl="0"/>
            <a:r>
              <a:rPr lang="en-US" dirty="0" smtClean="0"/>
              <a:t>Work through common challenges to build a shared vocabulary and national models</a:t>
            </a:r>
          </a:p>
          <a:p>
            <a:pPr lvl="1"/>
            <a:r>
              <a:rPr lang="en-US" dirty="0" smtClean="0"/>
              <a:t>Top-10 failure rate courses</a:t>
            </a:r>
          </a:p>
          <a:p>
            <a:pPr lvl="1"/>
            <a:r>
              <a:rPr lang="en-US" dirty="0" smtClean="0"/>
              <a:t>High Impact Practices like First-Year Experience</a:t>
            </a:r>
          </a:p>
          <a:p>
            <a:pPr lvl="0"/>
            <a:r>
              <a:rPr lang="en-US" dirty="0" smtClean="0"/>
              <a:t>See what practices have the most positive impact</a:t>
            </a:r>
          </a:p>
        </p:txBody>
      </p:sp>
      <p:sp>
        <p:nvSpPr>
          <p:cNvPr id="6" name="Slide Number Placeholder 5"/>
          <p:cNvSpPr>
            <a:spLocks noGrp="1"/>
          </p:cNvSpPr>
          <p:nvPr>
            <p:ph type="sldNum" sz="quarter" idx="12"/>
          </p:nvPr>
        </p:nvSpPr>
        <p:spPr/>
        <p:txBody>
          <a:bodyPr/>
          <a:lstStyle/>
          <a:p>
            <a:fld id="{E9F6DB9A-8B8D-5E4A-92AC-B9084B81DED1}" type="slidenum">
              <a:rPr lang="en-US" smtClean="0"/>
              <a:pPr/>
              <a:t>7</a:t>
            </a:fld>
            <a:endParaRPr lang="en-US"/>
          </a:p>
        </p:txBody>
      </p:sp>
    </p:spTree>
    <p:extLst>
      <p:ext uri="{BB962C8B-B14F-4D97-AF65-F5344CB8AC3E}">
        <p14:creationId xmlns:p14="http://schemas.microsoft.com/office/powerpoint/2010/main" val="394772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Siyaphumelela</a:t>
            </a:r>
            <a:r>
              <a:rPr lang="en-US" dirty="0" smtClean="0"/>
              <a:t> Goals</a:t>
            </a:r>
            <a:endParaRPr lang="en-US" dirty="0"/>
          </a:p>
        </p:txBody>
      </p:sp>
      <p:sp>
        <p:nvSpPr>
          <p:cNvPr id="3" name="Content Placeholder 2"/>
          <p:cNvSpPr>
            <a:spLocks noGrp="1"/>
          </p:cNvSpPr>
          <p:nvPr>
            <p:ph idx="1"/>
          </p:nvPr>
        </p:nvSpPr>
        <p:spPr/>
        <p:txBody>
          <a:bodyPr>
            <a:normAutofit lnSpcReduction="10000"/>
          </a:bodyPr>
          <a:lstStyle/>
          <a:p>
            <a:pPr lvl="0"/>
            <a:r>
              <a:rPr lang="en-US" b="1" dirty="0" smtClean="0"/>
              <a:t>Improve capacity </a:t>
            </a:r>
            <a:r>
              <a:rPr lang="en-US" dirty="0" smtClean="0"/>
              <a:t>to collect student data and integrate it with IR, ICT, academic development, student services, planning and academic divisions</a:t>
            </a:r>
          </a:p>
          <a:p>
            <a:pPr lvl="0"/>
            <a:r>
              <a:rPr lang="en-US" b="1" dirty="0" smtClean="0"/>
              <a:t>Create SA models </a:t>
            </a:r>
            <a:r>
              <a:rPr lang="en-US" dirty="0" smtClean="0"/>
              <a:t>of universities using successful data analytics to improve student outcomes</a:t>
            </a:r>
          </a:p>
          <a:p>
            <a:pPr lvl="0"/>
            <a:r>
              <a:rPr lang="en-US" b="1" dirty="0" smtClean="0"/>
              <a:t>Create a greater awareness </a:t>
            </a:r>
            <a:r>
              <a:rPr lang="en-US" dirty="0" smtClean="0"/>
              <a:t>and support for data use to improve student success in South Africa</a:t>
            </a:r>
          </a:p>
          <a:p>
            <a:pPr lvl="0"/>
            <a:r>
              <a:rPr lang="en-US" b="1" dirty="0" smtClean="0"/>
              <a:t>Create and highlight a shared vocabulary and consensus </a:t>
            </a:r>
            <a:r>
              <a:rPr lang="en-US" dirty="0" smtClean="0"/>
              <a:t>on especially effective practices to improve student success</a:t>
            </a:r>
          </a:p>
          <a:p>
            <a:pPr lvl="0"/>
            <a:r>
              <a:rPr lang="en-US" b="1" dirty="0" smtClean="0"/>
              <a:t>Enlarge the cadre</a:t>
            </a:r>
            <a:r>
              <a:rPr lang="en-US" dirty="0" smtClean="0"/>
              <a:t> of experienced data analytics professionals supporting student success</a:t>
            </a:r>
          </a:p>
          <a:p>
            <a:pPr lvl="0"/>
            <a:endParaRPr lang="en-US" dirty="0" smtClean="0"/>
          </a:p>
        </p:txBody>
      </p:sp>
      <p:sp>
        <p:nvSpPr>
          <p:cNvPr id="6" name="Slide Number Placeholder 5"/>
          <p:cNvSpPr>
            <a:spLocks noGrp="1"/>
          </p:cNvSpPr>
          <p:nvPr>
            <p:ph type="sldNum" sz="quarter" idx="12"/>
          </p:nvPr>
        </p:nvSpPr>
        <p:spPr/>
        <p:txBody>
          <a:bodyPr/>
          <a:lstStyle/>
          <a:p>
            <a:fld id="{E9F6DB9A-8B8D-5E4A-92AC-B9084B81DED1}" type="slidenum">
              <a:rPr lang="en-US" smtClean="0"/>
              <a:pPr/>
              <a:t>8</a:t>
            </a:fld>
            <a:endParaRPr lang="en-US"/>
          </a:p>
        </p:txBody>
      </p:sp>
    </p:spTree>
    <p:extLst>
      <p:ext uri="{BB962C8B-B14F-4D97-AF65-F5344CB8AC3E}">
        <p14:creationId xmlns:p14="http://schemas.microsoft.com/office/powerpoint/2010/main" val="3664345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0231705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4536" y="-120316"/>
            <a:ext cx="9439835"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37284" y="192505"/>
            <a:ext cx="3056021" cy="369332"/>
          </a:xfrm>
          <a:prstGeom prst="rect">
            <a:avLst/>
          </a:prstGeom>
          <a:noFill/>
        </p:spPr>
        <p:txBody>
          <a:bodyPr wrap="square" rtlCol="0">
            <a:spAutoFit/>
          </a:bodyPr>
          <a:lstStyle/>
          <a:p>
            <a:r>
              <a:rPr lang="en-US" dirty="0" err="1" smtClean="0"/>
              <a:t>Siyaphumelela</a:t>
            </a:r>
            <a:r>
              <a:rPr lang="en-US" dirty="0" smtClean="0"/>
              <a:t>!  We Succeed!</a:t>
            </a:r>
            <a:endParaRPr lang="en-US" dirty="0"/>
          </a:p>
        </p:txBody>
      </p:sp>
      <p:sp>
        <p:nvSpPr>
          <p:cNvPr id="7" name="Rectangle 6"/>
          <p:cNvSpPr/>
          <p:nvPr/>
        </p:nvSpPr>
        <p:spPr>
          <a:xfrm>
            <a:off x="8698832" y="6400800"/>
            <a:ext cx="536467"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5104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494848"/>
      </a:dk1>
      <a:lt1>
        <a:sysClr val="window" lastClr="FFFFFF"/>
      </a:lt1>
      <a:dk2>
        <a:srgbClr val="2D519E"/>
      </a:dk2>
      <a:lt2>
        <a:srgbClr val="C7B22E"/>
      </a:lt2>
      <a:accent1>
        <a:srgbClr val="3CA597"/>
      </a:accent1>
      <a:accent2>
        <a:srgbClr val="B23135"/>
      </a:accent2>
      <a:accent3>
        <a:srgbClr val="3581B2"/>
      </a:accent3>
      <a:accent4>
        <a:srgbClr val="B15830"/>
      </a:accent4>
      <a:accent5>
        <a:srgbClr val="564B84"/>
      </a:accent5>
      <a:accent6>
        <a:srgbClr val="83BA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94245C1E487B4486EE5ED06BF978E1" ma:contentTypeVersion="0" ma:contentTypeDescription="Create a new document." ma:contentTypeScope="" ma:versionID="4d6be0d3bfe3185f429fa3fc377440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51201-7A9A-451E-A897-D73B3015A706}">
  <ds:schemaRefs>
    <ds:schemaRef ds:uri="http://purl.org/dc/term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C29C6AE6-FD79-4DF8-BFAF-05109FE0BCA3}">
  <ds:schemaRefs>
    <ds:schemaRef ds:uri="http://schemas.microsoft.com/sharepoint/v3/contenttype/forms"/>
  </ds:schemaRefs>
</ds:datastoreItem>
</file>

<file path=customXml/itemProps3.xml><?xml version="1.0" encoding="utf-8"?>
<ds:datastoreItem xmlns:ds="http://schemas.openxmlformats.org/officeDocument/2006/customXml" ds:itemID="{E1F08BE0-6F48-4EB1-903B-7323B8627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1373</TotalTime>
  <Words>819</Words>
  <Application>Microsoft Office PowerPoint</Application>
  <PresentationFormat>On-screen Show (4:3)</PresentationFormat>
  <Paragraphs>113</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think-cell Slide</vt:lpstr>
      <vt:lpstr>Siyaphumelela Building Student Success  through Data Analytics</vt:lpstr>
      <vt:lpstr>Today’s agenda (1 hour)</vt:lpstr>
      <vt:lpstr>Overview</vt:lpstr>
      <vt:lpstr>Kresge Grantees in South Africa</vt:lpstr>
      <vt:lpstr>Challenges</vt:lpstr>
      <vt:lpstr>Opportunities</vt:lpstr>
      <vt:lpstr>Siyaphumelela Concepts</vt:lpstr>
      <vt:lpstr>Siyaphumelela Goals</vt:lpstr>
      <vt:lpstr>PowerPoint Presentation</vt:lpstr>
      <vt:lpstr>PowerPoint Presentation</vt:lpstr>
      <vt:lpstr>Applicant Commitments</vt:lpstr>
      <vt:lpstr>Selection Criteria for the 8-10 page Initial Concept Paper</vt:lpstr>
      <vt:lpstr>Other important factors</vt:lpstr>
      <vt:lpstr>PowerPoint Presentation</vt:lpstr>
    </vt:vector>
  </TitlesOfParts>
  <Company>Q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Golus</dc:creator>
  <cp:lastModifiedBy>Walter K. Heron</cp:lastModifiedBy>
  <cp:revision>73</cp:revision>
  <cp:lastPrinted>2011-09-05T21:35:38Z</cp:lastPrinted>
  <dcterms:created xsi:type="dcterms:W3CDTF">2013-09-25T14:41:25Z</dcterms:created>
  <dcterms:modified xsi:type="dcterms:W3CDTF">2014-06-30T14:44:02Z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0x0101004794245C1E487B4486EE5ED06BF978E1</vt:lpwstr>
  </property>
</Properties>
</file>