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82" r:id="rId6"/>
    <p:sldId id="277" r:id="rId7"/>
    <p:sldId id="278" r:id="rId8"/>
    <p:sldId id="279" r:id="rId9"/>
    <p:sldId id="280" r:id="rId10"/>
    <p:sldId id="28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563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2" d="100"/>
          <a:sy n="122" d="100"/>
        </p:scale>
        <p:origin x="-392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70513" y="0"/>
            <a:ext cx="14859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8E4C4-71CF-DA4E-9DD5-B41490DFCF95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093A8-AE5C-4D41-B30E-072B5ACD527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44565" cy="341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73572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61580-18D8-0C40-880B-9D0CCFE58DA9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022C8-D0B8-8D4F-ACBB-FFB0B28AC6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214"/>
            <a:ext cx="2743200" cy="3412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97144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566927"/>
            <a:ext cx="8229600" cy="1828498"/>
          </a:xfrm>
        </p:spPr>
        <p:txBody>
          <a:bodyPr anchor="t">
            <a:normAutofit/>
          </a:bodyPr>
          <a:lstStyle>
            <a:lvl1pPr algn="r">
              <a:defRPr sz="4000">
                <a:ln>
                  <a:noFill/>
                </a:ln>
                <a:solidFill>
                  <a:srgbClr val="656364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395425"/>
            <a:ext cx="8229600" cy="559464"/>
          </a:xfrm>
          <a:ln>
            <a:noFill/>
          </a:ln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rgbClr val="656364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031" y="3223888"/>
            <a:ext cx="3503272" cy="266386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5B4E-500A-724A-B463-F9026AF558CA}" type="datetime4">
              <a:rPr lang="en-US" smtClean="0"/>
              <a:pPr/>
              <a:t>April 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Example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DB9A-8B8D-5E4A-92AC-B9084B81DE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1600599"/>
            <a:ext cx="8229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baseline="0" dirty="0" smtClean="0">
                <a:solidFill>
                  <a:srgbClr val="656364"/>
                </a:solidFill>
                <a:latin typeface="Arial"/>
                <a:cs typeface="Arial"/>
              </a:rPr>
              <a:t>Environment</a:t>
            </a:r>
            <a: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  <a:t/>
            </a:r>
            <a:b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</a:br>
            <a: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  <a:t>Helping communities build environmental, economic and social resilience in the face of climate change.</a:t>
            </a:r>
          </a:p>
          <a:p>
            <a:pPr algn="l">
              <a:spcAft>
                <a:spcPts val="600"/>
              </a:spcAft>
            </a:pPr>
            <a:endParaRPr lang="en-US" sz="2400" baseline="0" dirty="0" smtClean="0">
              <a:solidFill>
                <a:srgbClr val="656364"/>
              </a:solidFill>
              <a:latin typeface="Arial"/>
              <a:cs typeface="Arial"/>
            </a:endParaRPr>
          </a:p>
          <a:p>
            <a:pPr algn="l">
              <a:spcAft>
                <a:spcPts val="600"/>
              </a:spcAft>
            </a:pPr>
            <a:endParaRPr lang="en-US" sz="2400" dirty="0">
              <a:solidFill>
                <a:srgbClr val="656364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19356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Our Programs</a:t>
            </a:r>
            <a:endParaRPr lang="en-US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031" y="3223888"/>
            <a:ext cx="3503272" cy="266386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FA9D-F8EB-1C46-AC34-AB0D7ABFC932}" type="datetime4">
              <a:rPr lang="en-US" smtClean="0"/>
              <a:pPr/>
              <a:t>April 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Example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DB9A-8B8D-5E4A-92AC-B9084B81DE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1600599"/>
            <a:ext cx="8229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baseline="0" dirty="0" smtClean="0">
                <a:solidFill>
                  <a:srgbClr val="656364"/>
                </a:solidFill>
                <a:latin typeface="Arial"/>
                <a:cs typeface="Arial"/>
              </a:rPr>
              <a:t>Health</a:t>
            </a:r>
            <a: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  <a:t/>
            </a:r>
            <a:b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</a:br>
            <a: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  <a:t>Aims to reduce health disparities among children and adults by addressing conditions that lead to poor health outcomes.</a:t>
            </a:r>
          </a:p>
          <a:p>
            <a:pPr algn="l">
              <a:spcAft>
                <a:spcPts val="600"/>
              </a:spcAft>
            </a:pPr>
            <a:endParaRPr lang="en-US" sz="2400" baseline="0" dirty="0" smtClean="0">
              <a:solidFill>
                <a:srgbClr val="656364"/>
              </a:solidFill>
              <a:latin typeface="Arial"/>
              <a:cs typeface="Arial"/>
            </a:endParaRPr>
          </a:p>
          <a:p>
            <a:pPr algn="l">
              <a:spcAft>
                <a:spcPts val="600"/>
              </a:spcAft>
            </a:pPr>
            <a:endParaRPr lang="en-US" sz="2400" dirty="0">
              <a:solidFill>
                <a:srgbClr val="656364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619356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Our Programs</a:t>
            </a:r>
            <a:endParaRPr lang="en-US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031" y="3223888"/>
            <a:ext cx="3503272" cy="266386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6E9B-4A0E-2C46-9B76-8A295097EA01}" type="datetime4">
              <a:rPr lang="en-US" smtClean="0"/>
              <a:pPr/>
              <a:t>April 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Example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DB9A-8B8D-5E4A-92AC-B9084B81DE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1600599"/>
            <a:ext cx="8229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baseline="0" dirty="0" smtClean="0">
                <a:solidFill>
                  <a:srgbClr val="656364"/>
                </a:solidFill>
                <a:latin typeface="Arial"/>
                <a:cs typeface="Arial"/>
              </a:rPr>
              <a:t>Human Services</a:t>
            </a:r>
            <a: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  <a:t/>
            </a:r>
            <a:b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</a:br>
            <a: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  <a:t>Seeks to improve the quality of life and economic security of vulnerable people by strengthening human services organizations.</a:t>
            </a:r>
          </a:p>
          <a:p>
            <a:pPr algn="l">
              <a:spcAft>
                <a:spcPts val="600"/>
              </a:spcAft>
            </a:pPr>
            <a:endParaRPr lang="en-US" sz="2400" baseline="0" dirty="0" smtClean="0">
              <a:solidFill>
                <a:srgbClr val="656364"/>
              </a:solidFill>
              <a:latin typeface="Arial"/>
              <a:cs typeface="Arial"/>
            </a:endParaRPr>
          </a:p>
          <a:p>
            <a:pPr algn="l">
              <a:spcAft>
                <a:spcPts val="600"/>
              </a:spcAft>
            </a:pPr>
            <a:endParaRPr lang="en-US" sz="2400" dirty="0">
              <a:solidFill>
                <a:srgbClr val="656364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19356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Our Programs</a:t>
            </a:r>
            <a:endParaRPr lang="en-US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031" y="3223888"/>
            <a:ext cx="3503272" cy="266255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99AD6-612F-3E4E-8AB8-7AF340DCFAF6}" type="datetime4">
              <a:rPr lang="en-US" smtClean="0"/>
              <a:pPr/>
              <a:t>April 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Example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DB9A-8B8D-5E4A-92AC-B9084B81DE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1600599"/>
            <a:ext cx="8229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baseline="0" dirty="0" smtClean="0">
                <a:solidFill>
                  <a:srgbClr val="656364"/>
                </a:solidFill>
                <a:latin typeface="Arial"/>
                <a:cs typeface="Arial"/>
              </a:rPr>
              <a:t>Social Investment</a:t>
            </a:r>
            <a: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  <a:t/>
            </a:r>
            <a:b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</a:br>
            <a: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  <a:t>Uses loans, loan guarantees and deposits in support of program goals.</a:t>
            </a:r>
          </a:p>
          <a:p>
            <a:pPr algn="l">
              <a:spcAft>
                <a:spcPts val="600"/>
              </a:spcAft>
            </a:pPr>
            <a:endParaRPr lang="en-US" sz="2400" baseline="0" dirty="0" smtClean="0">
              <a:solidFill>
                <a:srgbClr val="656364"/>
              </a:solidFill>
              <a:latin typeface="Arial"/>
              <a:cs typeface="Arial"/>
            </a:endParaRPr>
          </a:p>
          <a:p>
            <a:pPr algn="l">
              <a:spcAft>
                <a:spcPts val="600"/>
              </a:spcAft>
            </a:pPr>
            <a:endParaRPr lang="en-US" sz="2400" dirty="0">
              <a:solidFill>
                <a:srgbClr val="656364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619356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Our Programs</a:t>
            </a:r>
            <a:endParaRPr lang="en-US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1ADE-D0EE-2A4F-BFCA-557333DF70C0}" type="datetime4">
              <a:rPr lang="en-US" smtClean="0"/>
              <a:pPr/>
              <a:t>April 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Example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DB9A-8B8D-5E4A-92AC-B9084B81DE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955558" y="1599351"/>
            <a:ext cx="57312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800" dirty="0" smtClean="0">
                <a:solidFill>
                  <a:srgbClr val="656364"/>
                </a:solidFill>
                <a:latin typeface="Arial"/>
                <a:cs typeface="Arial"/>
              </a:rPr>
              <a:t>In 1924, with an initial gift of $1.6 million, Sebastian </a:t>
            </a:r>
            <a:r>
              <a:rPr lang="en-US" sz="1800" dirty="0" err="1" smtClean="0">
                <a:solidFill>
                  <a:srgbClr val="656364"/>
                </a:solidFill>
                <a:latin typeface="Arial"/>
                <a:cs typeface="Arial"/>
              </a:rPr>
              <a:t>Spering</a:t>
            </a:r>
            <a:r>
              <a:rPr lang="en-US" sz="1800" dirty="0" smtClean="0">
                <a:solidFill>
                  <a:srgbClr val="656364"/>
                </a:solidFill>
                <a:latin typeface="Arial"/>
                <a:cs typeface="Arial"/>
              </a:rPr>
              <a:t> </a:t>
            </a:r>
            <a:r>
              <a:rPr lang="en-US" sz="1800" dirty="0" err="1" smtClean="0">
                <a:solidFill>
                  <a:srgbClr val="656364"/>
                </a:solidFill>
                <a:latin typeface="Arial"/>
                <a:cs typeface="Arial"/>
              </a:rPr>
              <a:t>Kresge</a:t>
            </a:r>
            <a:r>
              <a:rPr lang="en-US" sz="1800" dirty="0" smtClean="0">
                <a:solidFill>
                  <a:srgbClr val="656364"/>
                </a:solidFill>
                <a:latin typeface="Arial"/>
                <a:cs typeface="Arial"/>
              </a:rPr>
              <a:t> established The </a:t>
            </a:r>
            <a:r>
              <a:rPr lang="en-US" sz="1800" dirty="0" err="1" smtClean="0">
                <a:solidFill>
                  <a:srgbClr val="656364"/>
                </a:solidFill>
                <a:latin typeface="Arial"/>
                <a:cs typeface="Arial"/>
              </a:rPr>
              <a:t>Kresge</a:t>
            </a:r>
            <a:r>
              <a:rPr lang="en-US" sz="1800" dirty="0" smtClean="0">
                <a:solidFill>
                  <a:srgbClr val="656364"/>
                </a:solidFill>
                <a:latin typeface="Arial"/>
                <a:cs typeface="Arial"/>
              </a:rPr>
              <a:t> Foundation in Detroit. Twelve years earlier, he and his partner opened the first five and dime store – a revolutionary merchandising idea at the time – and parlayed the concept and operations into a chain of stores that were incorporated as the S.S. </a:t>
            </a:r>
            <a:r>
              <a:rPr lang="en-US" sz="1800" dirty="0" err="1" smtClean="0">
                <a:solidFill>
                  <a:srgbClr val="656364"/>
                </a:solidFill>
                <a:latin typeface="Arial"/>
                <a:cs typeface="Arial"/>
              </a:rPr>
              <a:t>Kresge</a:t>
            </a:r>
            <a:r>
              <a:rPr lang="en-US" sz="1800" dirty="0" smtClean="0">
                <a:solidFill>
                  <a:srgbClr val="656364"/>
                </a:solidFill>
                <a:latin typeface="Arial"/>
                <a:cs typeface="Arial"/>
              </a:rPr>
              <a:t> Company. Many years later, the enterprise became known as Kmart.</a:t>
            </a:r>
            <a:br>
              <a:rPr lang="en-US" sz="1800" dirty="0" smtClean="0">
                <a:solidFill>
                  <a:srgbClr val="656364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656364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656364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656364"/>
                </a:solidFill>
                <a:latin typeface="Arial"/>
                <a:cs typeface="Arial"/>
              </a:rPr>
              <a:t>Mr. </a:t>
            </a:r>
            <a:r>
              <a:rPr lang="en-US" sz="1800" dirty="0" err="1" smtClean="0">
                <a:solidFill>
                  <a:srgbClr val="656364"/>
                </a:solidFill>
                <a:latin typeface="Arial"/>
                <a:cs typeface="Arial"/>
              </a:rPr>
              <a:t>Kresge</a:t>
            </a:r>
            <a:r>
              <a:rPr lang="en-US" sz="1800" dirty="0" smtClean="0">
                <a:solidFill>
                  <a:srgbClr val="656364"/>
                </a:solidFill>
                <a:latin typeface="Arial"/>
                <a:cs typeface="Arial"/>
              </a:rPr>
              <a:t> chaired the first foundation board meeting and served as treasurer until his death in 1966, at age 99. By then, he had contributed $60.5 million to the foundation. All along, he maintained a steadfast commitment to charitable giving.</a:t>
            </a:r>
            <a:endParaRPr lang="en-US" sz="1800" dirty="0">
              <a:solidFill>
                <a:srgbClr val="656364"/>
              </a:solidFill>
              <a:latin typeface="Arial"/>
              <a:cs typeface="Arial"/>
            </a:endParaRPr>
          </a:p>
        </p:txBody>
      </p:sp>
      <p:pic>
        <p:nvPicPr>
          <p:cNvPr id="8" name="Picture 7" descr="Sebastian Spering Kresge_S Drewes.t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14986"/>
            <a:ext cx="2133600" cy="305268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57200" y="619356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How it all began</a:t>
            </a:r>
            <a:endParaRPr lang="en-US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46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DE9E-BDC7-6945-AE47-C8800AFBB8CF}" type="datetime4">
              <a:rPr lang="en-US" smtClean="0"/>
              <a:pPr/>
              <a:t>April 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Example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DB9A-8B8D-5E4A-92AC-B9084B81D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baseline="0"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add text without bullet points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8290A-5B0F-9241-948A-8EBFD7731DF4}" type="datetime4">
              <a:rPr lang="en-US" smtClean="0"/>
              <a:pPr/>
              <a:t>April 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Example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DB9A-8B8D-5E4A-92AC-B9084B81D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6D078-6C09-6242-80B7-8D5BC737C7E7}" type="datetime4">
              <a:rPr lang="en-US" smtClean="0"/>
              <a:pPr/>
              <a:t>April 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Example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DB9A-8B8D-5E4A-92AC-B9084B81DE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1600599"/>
            <a:ext cx="8229600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400" dirty="0" err="1" smtClean="0">
                <a:solidFill>
                  <a:srgbClr val="656364"/>
                </a:solidFill>
                <a:latin typeface="Arial"/>
                <a:cs typeface="Arial"/>
              </a:rPr>
              <a:t>Kresge</a:t>
            </a:r>
            <a:r>
              <a:rPr lang="en-US" sz="2400" dirty="0" smtClean="0">
                <a:solidFill>
                  <a:srgbClr val="656364"/>
                </a:solidFill>
                <a:latin typeface="Arial"/>
                <a:cs typeface="Arial"/>
              </a:rPr>
              <a:t> is a $3 billion private, national foundation that works to expand opportunities for vulnerable people living in America’s</a:t>
            </a:r>
            <a: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  <a:t> cities</a:t>
            </a:r>
            <a:r>
              <a:rPr lang="en-US" sz="2400" dirty="0" smtClean="0">
                <a:solidFill>
                  <a:srgbClr val="656364"/>
                </a:solidFill>
                <a:latin typeface="Arial"/>
                <a:cs typeface="Arial"/>
              </a:rPr>
              <a:t>.</a:t>
            </a:r>
          </a:p>
          <a:p>
            <a:pPr algn="l">
              <a:spcAft>
                <a:spcPts val="600"/>
              </a:spcAft>
            </a:pPr>
            <a:r>
              <a:rPr lang="en-US" sz="2400" dirty="0" smtClean="0">
                <a:solidFill>
                  <a:srgbClr val="656364"/>
                </a:solidFill>
                <a:latin typeface="Arial"/>
                <a:cs typeface="Arial"/>
              </a:rPr>
              <a:t>Through</a:t>
            </a:r>
            <a: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  <a:t> the work of our programs and partners, residents can improve their life circumstances and join the economic mainstream.</a:t>
            </a:r>
            <a:endParaRPr lang="en-US" sz="2400" dirty="0">
              <a:solidFill>
                <a:srgbClr val="656364"/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3924" y="4034713"/>
            <a:ext cx="2300046" cy="19977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4371" y="4034713"/>
            <a:ext cx="2922429" cy="199775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57200" y="619356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Overview</a:t>
            </a:r>
            <a:endParaRPr lang="en-US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5566-FEAB-A54D-A942-D7C05AA4C1AB}" type="datetime4">
              <a:rPr lang="en-US" smtClean="0"/>
              <a:pPr/>
              <a:t>April 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Example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DB9A-8B8D-5E4A-92AC-B9084B81DE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1600599"/>
            <a:ext cx="8229600" cy="4924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400" dirty="0" smtClean="0">
                <a:solidFill>
                  <a:srgbClr val="656364"/>
                </a:solidFill>
                <a:latin typeface="Arial"/>
                <a:cs typeface="Arial"/>
              </a:rPr>
              <a:t>We</a:t>
            </a:r>
            <a: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  <a:t> work in these areas:</a:t>
            </a:r>
          </a:p>
          <a:p>
            <a:pPr algn="l">
              <a:spcAft>
                <a:spcPts val="600"/>
              </a:spcAft>
            </a:pPr>
            <a:endParaRPr lang="en-US" sz="2400" baseline="0" dirty="0" smtClean="0">
              <a:solidFill>
                <a:srgbClr val="656364"/>
              </a:solidFill>
              <a:latin typeface="Arial"/>
              <a:cs typeface="Arial"/>
            </a:endParaRPr>
          </a:p>
          <a:p>
            <a:pPr algn="l">
              <a:spcAft>
                <a:spcPts val="600"/>
              </a:spcAft>
            </a:pPr>
            <a:r>
              <a:rPr lang="en-US" sz="2400" b="1" baseline="0" dirty="0" smtClean="0">
                <a:solidFill>
                  <a:srgbClr val="656364"/>
                </a:solidFill>
                <a:latin typeface="Arial"/>
                <a:cs typeface="Arial"/>
              </a:rPr>
              <a:t>Arts &amp; Culture</a:t>
            </a:r>
          </a:p>
          <a:p>
            <a:pPr algn="l">
              <a:spcAft>
                <a:spcPts val="600"/>
              </a:spcAft>
            </a:pPr>
            <a:r>
              <a:rPr lang="en-US" sz="2400" b="1" baseline="0" dirty="0" smtClean="0">
                <a:solidFill>
                  <a:srgbClr val="656364"/>
                </a:solidFill>
                <a:latin typeface="Arial"/>
                <a:cs typeface="Arial"/>
              </a:rPr>
              <a:t>Community Development</a:t>
            </a:r>
          </a:p>
          <a:p>
            <a:pPr algn="l">
              <a:spcAft>
                <a:spcPts val="600"/>
              </a:spcAft>
            </a:pPr>
            <a:r>
              <a:rPr lang="en-US" sz="2400" b="1" baseline="0" dirty="0" smtClean="0">
                <a:solidFill>
                  <a:srgbClr val="656364"/>
                </a:solidFill>
                <a:latin typeface="Arial"/>
                <a:cs typeface="Arial"/>
              </a:rPr>
              <a:t>Detroit</a:t>
            </a:r>
          </a:p>
          <a:p>
            <a:pPr algn="l">
              <a:spcAft>
                <a:spcPts val="600"/>
              </a:spcAft>
            </a:pPr>
            <a:r>
              <a:rPr lang="en-US" sz="2400" b="1" baseline="0" dirty="0" smtClean="0">
                <a:solidFill>
                  <a:srgbClr val="656364"/>
                </a:solidFill>
                <a:latin typeface="Arial"/>
                <a:cs typeface="Arial"/>
              </a:rPr>
              <a:t>Education</a:t>
            </a:r>
          </a:p>
          <a:p>
            <a:pPr algn="l">
              <a:spcAft>
                <a:spcPts val="600"/>
              </a:spcAft>
            </a:pPr>
            <a:r>
              <a:rPr lang="en-US" sz="2400" b="1" baseline="0" dirty="0" smtClean="0">
                <a:solidFill>
                  <a:srgbClr val="656364"/>
                </a:solidFill>
                <a:latin typeface="Arial"/>
                <a:cs typeface="Arial"/>
              </a:rPr>
              <a:t>Environment</a:t>
            </a:r>
          </a:p>
          <a:p>
            <a:pPr algn="l">
              <a:spcAft>
                <a:spcPts val="600"/>
              </a:spcAft>
            </a:pPr>
            <a:r>
              <a:rPr lang="en-US" sz="2400" b="1" baseline="0" dirty="0" smtClean="0">
                <a:solidFill>
                  <a:srgbClr val="656364"/>
                </a:solidFill>
                <a:latin typeface="Arial"/>
                <a:cs typeface="Arial"/>
              </a:rPr>
              <a:t>Health</a:t>
            </a:r>
          </a:p>
          <a:p>
            <a:pPr algn="l">
              <a:spcAft>
                <a:spcPts val="600"/>
              </a:spcAft>
            </a:pPr>
            <a:r>
              <a:rPr lang="en-US" sz="2400" b="1" baseline="0" dirty="0" smtClean="0">
                <a:solidFill>
                  <a:srgbClr val="656364"/>
                </a:solidFill>
                <a:latin typeface="Arial"/>
                <a:cs typeface="Arial"/>
              </a:rPr>
              <a:t>Human Services</a:t>
            </a:r>
          </a:p>
          <a:p>
            <a:pPr algn="l">
              <a:spcAft>
                <a:spcPts val="600"/>
              </a:spcAft>
            </a:pPr>
            <a:endParaRPr lang="en-US" sz="2400" baseline="0" dirty="0" smtClean="0">
              <a:solidFill>
                <a:srgbClr val="656364"/>
              </a:solidFill>
              <a:latin typeface="Arial"/>
              <a:cs typeface="Arial"/>
            </a:endParaRPr>
          </a:p>
          <a:p>
            <a:pPr algn="l">
              <a:spcAft>
                <a:spcPts val="600"/>
              </a:spcAft>
            </a:pPr>
            <a:endParaRPr lang="en-US" sz="2400" dirty="0">
              <a:solidFill>
                <a:srgbClr val="656364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19356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Our Programs</a:t>
            </a:r>
            <a:endParaRPr lang="en-US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B0E3-C972-3545-BA60-1BB20D1243C6}" type="datetime4">
              <a:rPr lang="en-US" smtClean="0"/>
              <a:pPr/>
              <a:t>April 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Example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DB9A-8B8D-5E4A-92AC-B9084B81DE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1600599"/>
            <a:ext cx="8229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400" b="1" baseline="0" dirty="0" smtClean="0">
                <a:solidFill>
                  <a:srgbClr val="656364"/>
                </a:solidFill>
                <a:latin typeface="Arial"/>
                <a:cs typeface="Arial"/>
              </a:rPr>
              <a:t>Arts &amp; Culture</a:t>
            </a:r>
            <a: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  <a:t/>
            </a:r>
            <a:b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</a:br>
            <a: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  <a:t>Seeks to build strong, healthy cities by promoting the integration of arts and culture in community revitalization.</a:t>
            </a:r>
          </a:p>
          <a:p>
            <a:pPr algn="l">
              <a:spcAft>
                <a:spcPts val="600"/>
              </a:spcAft>
            </a:pPr>
            <a:endParaRPr lang="en-US" sz="2400" baseline="0" dirty="0" smtClean="0">
              <a:solidFill>
                <a:srgbClr val="656364"/>
              </a:solidFill>
              <a:latin typeface="Arial"/>
              <a:cs typeface="Arial"/>
            </a:endParaRPr>
          </a:p>
          <a:p>
            <a:pPr algn="l">
              <a:spcAft>
                <a:spcPts val="600"/>
              </a:spcAft>
            </a:pPr>
            <a:endParaRPr lang="en-US" sz="2400" dirty="0">
              <a:solidFill>
                <a:srgbClr val="656364"/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032" y="3223888"/>
            <a:ext cx="3503271" cy="266386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57200" y="619356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Our Programs</a:t>
            </a:r>
            <a:endParaRPr lang="en-US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eystone_lg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032" y="3223888"/>
            <a:ext cx="3503271" cy="266386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BFB1-CDB5-0F42-8041-EE64F7923DFA}" type="datetime4">
              <a:rPr lang="en-US" smtClean="0"/>
              <a:pPr/>
              <a:t>April 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Example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DB9A-8B8D-5E4A-92AC-B9084B81DE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1600599"/>
            <a:ext cx="8229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400" b="1" baseline="0" dirty="0" smtClean="0">
                <a:solidFill>
                  <a:srgbClr val="656364"/>
                </a:solidFill>
                <a:latin typeface="Arial"/>
                <a:cs typeface="Arial"/>
              </a:rPr>
              <a:t>Community Development</a:t>
            </a:r>
            <a: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  <a:t/>
            </a:r>
            <a:b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</a:br>
            <a: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  <a:t>We work with national partners to strengthen the economic and social fabric of </a:t>
            </a:r>
            <a:r>
              <a:rPr lang="en-US" sz="2400" baseline="0" smtClean="0">
                <a:solidFill>
                  <a:srgbClr val="656364"/>
                </a:solidFill>
                <a:latin typeface="Arial"/>
                <a:cs typeface="Arial"/>
              </a:rPr>
              <a:t>America’s cities.</a:t>
            </a:r>
            <a:endParaRPr lang="en-US" sz="2400" baseline="0" dirty="0" smtClean="0">
              <a:solidFill>
                <a:srgbClr val="656364"/>
              </a:solidFill>
              <a:latin typeface="Arial"/>
              <a:cs typeface="Arial"/>
            </a:endParaRPr>
          </a:p>
          <a:p>
            <a:pPr algn="l">
              <a:spcAft>
                <a:spcPts val="600"/>
              </a:spcAft>
            </a:pPr>
            <a:endParaRPr lang="en-US" sz="2400" baseline="0" dirty="0" smtClean="0">
              <a:solidFill>
                <a:srgbClr val="656364"/>
              </a:solidFill>
              <a:latin typeface="Arial"/>
              <a:cs typeface="Arial"/>
            </a:endParaRPr>
          </a:p>
          <a:p>
            <a:pPr algn="l">
              <a:spcAft>
                <a:spcPts val="600"/>
              </a:spcAft>
            </a:pPr>
            <a:endParaRPr lang="en-US" sz="2400" dirty="0">
              <a:solidFill>
                <a:srgbClr val="656364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19356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Our Programs</a:t>
            </a:r>
            <a:endParaRPr lang="en-US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9C69-14F3-494F-82BD-4888900ABBBC}" type="datetime4">
              <a:rPr lang="en-US" smtClean="0"/>
              <a:pPr/>
              <a:t>April 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Example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DB9A-8B8D-5E4A-92AC-B9084B81DE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1600599"/>
            <a:ext cx="8229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baseline="0" dirty="0" smtClean="0">
                <a:solidFill>
                  <a:srgbClr val="656364"/>
                </a:solidFill>
                <a:latin typeface="Arial"/>
                <a:cs typeface="Arial"/>
              </a:rPr>
              <a:t>Detroit</a:t>
            </a:r>
            <a: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  <a:t/>
            </a:r>
            <a:b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</a:br>
            <a: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  <a:t>Uses a comprehensive framework to promote long-term economic opportunity in </a:t>
            </a:r>
            <a:r>
              <a:rPr lang="en-US" sz="2400" baseline="0" dirty="0" err="1" smtClean="0">
                <a:solidFill>
                  <a:srgbClr val="656364"/>
                </a:solidFill>
                <a:latin typeface="Arial"/>
                <a:cs typeface="Arial"/>
              </a:rPr>
              <a:t>Kresge’s</a:t>
            </a:r>
            <a: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  <a:t> hometown.</a:t>
            </a:r>
          </a:p>
          <a:p>
            <a:pPr algn="l">
              <a:spcAft>
                <a:spcPts val="600"/>
              </a:spcAft>
            </a:pPr>
            <a:endParaRPr lang="en-US" sz="2400" baseline="0" dirty="0" smtClean="0">
              <a:solidFill>
                <a:srgbClr val="656364"/>
              </a:solidFill>
              <a:latin typeface="Arial"/>
              <a:cs typeface="Arial"/>
            </a:endParaRPr>
          </a:p>
          <a:p>
            <a:pPr algn="l">
              <a:spcAft>
                <a:spcPts val="600"/>
              </a:spcAft>
            </a:pPr>
            <a:endParaRPr lang="en-US" sz="2400" dirty="0">
              <a:solidFill>
                <a:srgbClr val="656364"/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32" y="3223888"/>
            <a:ext cx="3503271" cy="266386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57200" y="619356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Our Programs</a:t>
            </a:r>
            <a:endParaRPr lang="en-US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032" y="3223888"/>
            <a:ext cx="3503271" cy="266386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A1EB-264F-7348-924F-E6F782DDFDCD}" type="datetime4">
              <a:rPr lang="en-US" smtClean="0"/>
              <a:pPr/>
              <a:t>April 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Example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DB9A-8B8D-5E4A-92AC-B9084B81DE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1600599"/>
            <a:ext cx="8229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baseline="0" dirty="0" smtClean="0">
                <a:solidFill>
                  <a:srgbClr val="656364"/>
                </a:solidFill>
                <a:latin typeface="Arial"/>
                <a:cs typeface="Arial"/>
              </a:rPr>
              <a:t>Education</a:t>
            </a:r>
            <a: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  <a:t/>
            </a:r>
            <a:b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</a:br>
            <a:r>
              <a:rPr lang="en-US" sz="2400" baseline="0" dirty="0" smtClean="0">
                <a:solidFill>
                  <a:srgbClr val="656364"/>
                </a:solidFill>
                <a:latin typeface="Arial"/>
                <a:cs typeface="Arial"/>
              </a:rPr>
              <a:t>Promotes postsecondary access and success for low-income, first-generation and underrepresented students.</a:t>
            </a:r>
          </a:p>
          <a:p>
            <a:pPr algn="l">
              <a:spcAft>
                <a:spcPts val="600"/>
              </a:spcAft>
            </a:pPr>
            <a:endParaRPr lang="en-US" sz="2400" baseline="0" dirty="0" smtClean="0">
              <a:solidFill>
                <a:srgbClr val="656364"/>
              </a:solidFill>
              <a:latin typeface="Arial"/>
              <a:cs typeface="Arial"/>
            </a:endParaRPr>
          </a:p>
          <a:p>
            <a:pPr algn="l">
              <a:spcAft>
                <a:spcPts val="600"/>
              </a:spcAft>
            </a:pPr>
            <a:endParaRPr lang="en-US" sz="2400" dirty="0">
              <a:solidFill>
                <a:srgbClr val="656364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619356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Our Programs</a:t>
            </a:r>
            <a:endParaRPr lang="en-US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1"/>
          <p:cNvSpPr>
            <a:spLocks noChangeArrowheads="1"/>
          </p:cNvSpPr>
          <p:nvPr userDrawn="1"/>
        </p:nvSpPr>
        <p:spPr bwMode="auto">
          <a:xfrm>
            <a:off x="3" y="0"/>
            <a:ext cx="9144001" cy="1141083"/>
          </a:xfrm>
          <a:prstGeom prst="roundRect">
            <a:avLst>
              <a:gd name="adj" fmla="val 116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"/>
          <p:cNvSpPr>
            <a:spLocks noChangeArrowheads="1"/>
          </p:cNvSpPr>
          <p:nvPr userDrawn="1"/>
        </p:nvSpPr>
        <p:spPr bwMode="auto">
          <a:xfrm>
            <a:off x="3" y="0"/>
            <a:ext cx="9143998" cy="457200"/>
          </a:xfrm>
          <a:prstGeom prst="roundRect">
            <a:avLst>
              <a:gd name="adj" fmla="val 347"/>
            </a:avLst>
          </a:prstGeom>
          <a:solidFill>
            <a:srgbClr val="525051"/>
          </a:solidFill>
          <a:ln w="9525">
            <a:noFill/>
            <a:round/>
            <a:headEnd/>
            <a:tailEnd/>
          </a:ln>
          <a:effectLst>
            <a:outerShdw blurRad="63500" dist="54720" dir="5400000" algn="ctr" rotWithShape="0">
              <a:srgbClr val="000000">
                <a:alpha val="20044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198437"/>
            <a:ext cx="2286000" cy="1210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15" name="Straight Connector 14"/>
          <p:cNvCxnSpPr/>
          <p:nvPr userDrawn="1"/>
        </p:nvCxnSpPr>
        <p:spPr>
          <a:xfrm>
            <a:off x="0" y="6466776"/>
            <a:ext cx="9144000" cy="1588"/>
          </a:xfrm>
          <a:prstGeom prst="line">
            <a:avLst/>
          </a:prstGeom>
          <a:ln w="12700" cap="flat" cmpd="sng" algn="ctr">
            <a:solidFill>
              <a:srgbClr val="52505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388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193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87C05978-1136-E94D-AC3F-F749D8C31096}" type="datetime4">
              <a:rPr lang="en-US" smtClean="0"/>
              <a:pPr/>
              <a:t>April 8,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939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Example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93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E9F6DB9A-8B8D-5E4A-92AC-B9084B81DE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0" r:id="rId3"/>
    <p:sldLayoutId id="2147483658" r:id="rId4"/>
    <p:sldLayoutId id="2147483659" r:id="rId5"/>
    <p:sldLayoutId id="2147483662" r:id="rId6"/>
    <p:sldLayoutId id="2147483669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0" r:id="rId14"/>
    <p:sldLayoutId id="2147483671" r:id="rId1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56364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56364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656364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656364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656364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700713"/>
            <a:ext cx="8229600" cy="614362"/>
          </a:xfrm>
        </p:spPr>
        <p:txBody>
          <a:bodyPr/>
          <a:lstStyle/>
          <a:p>
            <a:r>
              <a:rPr lang="en-US" dirty="0" smtClean="0"/>
              <a:t>April 8, 2014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1402915"/>
            <a:ext cx="8229600" cy="4297797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Diego Rivera, Public Pensions and Detroit’s Bankruptcy: What’s Philanthropy Doing in the Middle?</a:t>
            </a:r>
            <a:br>
              <a:rPr lang="en-US" sz="36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100" dirty="0" smtClean="0"/>
              <a:t>Rip Rapson, President and CEO</a:t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2700" dirty="0" smtClean="0"/>
              <a:t>Philanthropy Forum at the University of Pittsburgh Graduate School of Public and International Affairs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O’Hara Student Center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6084942" y="289057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86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13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06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45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60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37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494848"/>
      </a:dk1>
      <a:lt1>
        <a:sysClr val="window" lastClr="FFFFFF"/>
      </a:lt1>
      <a:dk2>
        <a:srgbClr val="2D519E"/>
      </a:dk2>
      <a:lt2>
        <a:srgbClr val="C7B22E"/>
      </a:lt2>
      <a:accent1>
        <a:srgbClr val="3CA597"/>
      </a:accent1>
      <a:accent2>
        <a:srgbClr val="B23135"/>
      </a:accent2>
      <a:accent3>
        <a:srgbClr val="3581B2"/>
      </a:accent3>
      <a:accent4>
        <a:srgbClr val="B15830"/>
      </a:accent4>
      <a:accent5>
        <a:srgbClr val="564B84"/>
      </a:accent5>
      <a:accent6>
        <a:srgbClr val="83BA3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94245C1E487B4486EE5ED06BF978E1" ma:contentTypeVersion="0" ma:contentTypeDescription="Create a new document." ma:contentTypeScope="" ma:versionID="4d6be0d3bfe3185f429fa3fc377440f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551201-7A9A-451E-A897-D73B3015A706}">
  <ds:schemaRefs>
    <ds:schemaRef ds:uri="http://schemas.microsoft.com/office/infopath/2007/PartnerControls"/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29C6AE6-FD79-4DF8-BFAF-05109FE0BC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F08BE0-6F48-4EB1-903B-7323B86277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20</Words>
  <Application>Microsoft Office PowerPoint</Application>
  <PresentationFormat>On-screen Show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Diego Rivera, Public Pensions and Detroit’s Bankruptcy: What’s Philanthropy Doing in the Middle?  Rip Rapson, President and CEO  Philanthropy Forum at the University of Pittsburgh Graduate School of Public and International Affairs  O’Hara Student Center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Christine Golus</dc:creator>
  <cp:lastModifiedBy>Mark Whitney</cp:lastModifiedBy>
  <cp:revision>57</cp:revision>
  <cp:lastPrinted>2011-09-05T21:35:38Z</cp:lastPrinted>
  <dcterms:created xsi:type="dcterms:W3CDTF">2013-09-25T14:41:25Z</dcterms:created>
  <dcterms:modified xsi:type="dcterms:W3CDTF">2014-04-08T15:09:20Z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0x0101004794245C1E487B4486EE5ED06BF978E1</vt:lpwstr>
  </property>
</Properties>
</file>