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6" r:id="rId5"/>
    <p:sldId id="28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3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6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-392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70513" y="0"/>
            <a:ext cx="14859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8E4C4-71CF-DA4E-9DD5-B41490DFCF95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093A8-AE5C-4D41-B30E-072B5ACD52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44565" cy="341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3572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1580-18D8-0C40-880B-9D0CCFE58DA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022C8-D0B8-8D4F-ACBB-FFB0B28AC6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214"/>
            <a:ext cx="2743200" cy="3412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7144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66927"/>
            <a:ext cx="8229600" cy="1828498"/>
          </a:xfrm>
        </p:spPr>
        <p:txBody>
          <a:bodyPr anchor="t">
            <a:normAutofit/>
          </a:bodyPr>
          <a:lstStyle>
            <a:lvl1pPr algn="r">
              <a:defRPr sz="4000">
                <a:ln>
                  <a:noFill/>
                </a:ln>
                <a:solidFill>
                  <a:srgbClr val="656364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95425"/>
            <a:ext cx="8229600" cy="559464"/>
          </a:xfrm>
          <a:ln>
            <a:noFill/>
          </a:ln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rgbClr val="65636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031" y="3223888"/>
            <a:ext cx="3503272" cy="26638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5B4E-500A-724A-B463-F9026AF558CA}" type="datetime4">
              <a:rPr lang="en-US" smtClean="0"/>
              <a:pPr/>
              <a:t>June 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600599"/>
            <a:ext cx="822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Environment</a:t>
            </a: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/>
            </a:r>
            <a:b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</a:b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>Helping communities build environmental, economic and social resilience in the face of climate change.</a:t>
            </a:r>
          </a:p>
          <a:p>
            <a:pPr algn="l">
              <a:spcAft>
                <a:spcPts val="600"/>
              </a:spcAft>
            </a:pPr>
            <a:endParaRPr lang="en-US" sz="2400" baseline="0" dirty="0" smtClean="0">
              <a:solidFill>
                <a:srgbClr val="656364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656364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193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Our Programs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031" y="3223888"/>
            <a:ext cx="3503272" cy="26638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FA9D-F8EB-1C46-AC34-AB0D7ABFC932}" type="datetime4">
              <a:rPr lang="en-US" smtClean="0"/>
              <a:pPr/>
              <a:t>June 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600599"/>
            <a:ext cx="8229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Health</a:t>
            </a: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/>
            </a:r>
            <a:b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</a:b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>Aims to reduce health disparities among children and adults by addressing conditions that lead to poor health outcomes.</a:t>
            </a:r>
          </a:p>
          <a:p>
            <a:pPr algn="l">
              <a:spcAft>
                <a:spcPts val="600"/>
              </a:spcAft>
            </a:pPr>
            <a:endParaRPr lang="en-US" sz="2400" baseline="0" dirty="0" smtClean="0">
              <a:solidFill>
                <a:srgbClr val="656364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656364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6193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Our Programs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031" y="3223888"/>
            <a:ext cx="3503272" cy="26638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6E9B-4A0E-2C46-9B76-8A295097EA01}" type="datetime4">
              <a:rPr lang="en-US" smtClean="0"/>
              <a:pPr/>
              <a:t>June 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600599"/>
            <a:ext cx="8229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Human Services</a:t>
            </a: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/>
            </a:r>
            <a:b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</a:b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>Seeks to improve the quality of life and economic security of vulnerable people by strengthening human services organizations.</a:t>
            </a:r>
          </a:p>
          <a:p>
            <a:pPr algn="l">
              <a:spcAft>
                <a:spcPts val="600"/>
              </a:spcAft>
            </a:pPr>
            <a:endParaRPr lang="en-US" sz="2400" baseline="0" dirty="0" smtClean="0">
              <a:solidFill>
                <a:srgbClr val="656364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656364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193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Our Programs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031" y="3223888"/>
            <a:ext cx="3503272" cy="266255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99AD6-612F-3E4E-8AB8-7AF340DCFAF6}" type="datetime4">
              <a:rPr lang="en-US" smtClean="0"/>
              <a:pPr/>
              <a:t>June 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600599"/>
            <a:ext cx="822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Social Investment</a:t>
            </a: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/>
            </a:r>
            <a:b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</a:b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>Uses loans, loan guarantees and deposits in support of program goals.</a:t>
            </a:r>
          </a:p>
          <a:p>
            <a:pPr algn="l">
              <a:spcAft>
                <a:spcPts val="600"/>
              </a:spcAft>
            </a:pPr>
            <a:endParaRPr lang="en-US" sz="2400" baseline="0" dirty="0" smtClean="0">
              <a:solidFill>
                <a:srgbClr val="656364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656364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6193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Our Programs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1ADE-D0EE-2A4F-BFCA-557333DF70C0}" type="datetime4">
              <a:rPr lang="en-US" smtClean="0"/>
              <a:pPr/>
              <a:t>June 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955558" y="1599351"/>
            <a:ext cx="57312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656364"/>
                </a:solidFill>
                <a:latin typeface="Arial"/>
                <a:cs typeface="Arial"/>
              </a:rPr>
              <a:t>In 1924, with an initial gift of $1.6 million, Sebastian </a:t>
            </a:r>
            <a:r>
              <a:rPr lang="en-US" sz="1800" dirty="0" err="1" smtClean="0">
                <a:solidFill>
                  <a:srgbClr val="656364"/>
                </a:solidFill>
                <a:latin typeface="Arial"/>
                <a:cs typeface="Arial"/>
              </a:rPr>
              <a:t>Spering</a:t>
            </a:r>
            <a:r>
              <a:rPr lang="en-US" sz="1800" dirty="0" smtClean="0">
                <a:solidFill>
                  <a:srgbClr val="656364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rgbClr val="656364"/>
                </a:solidFill>
                <a:latin typeface="Arial"/>
                <a:cs typeface="Arial"/>
              </a:rPr>
              <a:t>Kresge</a:t>
            </a:r>
            <a:r>
              <a:rPr lang="en-US" sz="1800" dirty="0" smtClean="0">
                <a:solidFill>
                  <a:srgbClr val="656364"/>
                </a:solidFill>
                <a:latin typeface="Arial"/>
                <a:cs typeface="Arial"/>
              </a:rPr>
              <a:t> established The </a:t>
            </a:r>
            <a:r>
              <a:rPr lang="en-US" sz="1800" dirty="0" err="1" smtClean="0">
                <a:solidFill>
                  <a:srgbClr val="656364"/>
                </a:solidFill>
                <a:latin typeface="Arial"/>
                <a:cs typeface="Arial"/>
              </a:rPr>
              <a:t>Kresge</a:t>
            </a:r>
            <a:r>
              <a:rPr lang="en-US" sz="1800" dirty="0" smtClean="0">
                <a:solidFill>
                  <a:srgbClr val="656364"/>
                </a:solidFill>
                <a:latin typeface="Arial"/>
                <a:cs typeface="Arial"/>
              </a:rPr>
              <a:t> Foundation in Detroit. Twelve years earlier, he and his partner opened the first five and dime store – a revolutionary merchandising idea at the time – and parlayed the concept and operations into a chain of stores that were incorporated as the S.S. </a:t>
            </a:r>
            <a:r>
              <a:rPr lang="en-US" sz="1800" dirty="0" err="1" smtClean="0">
                <a:solidFill>
                  <a:srgbClr val="656364"/>
                </a:solidFill>
                <a:latin typeface="Arial"/>
                <a:cs typeface="Arial"/>
              </a:rPr>
              <a:t>Kresge</a:t>
            </a:r>
            <a:r>
              <a:rPr lang="en-US" sz="1800" dirty="0" smtClean="0">
                <a:solidFill>
                  <a:srgbClr val="656364"/>
                </a:solidFill>
                <a:latin typeface="Arial"/>
                <a:cs typeface="Arial"/>
              </a:rPr>
              <a:t> Company. Many years later, the enterprise became known as Kmart.</a:t>
            </a:r>
            <a:br>
              <a:rPr lang="en-US" sz="1800" dirty="0" smtClean="0">
                <a:solidFill>
                  <a:srgbClr val="656364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656364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656364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656364"/>
                </a:solidFill>
                <a:latin typeface="Arial"/>
                <a:cs typeface="Arial"/>
              </a:rPr>
              <a:t>Mr. </a:t>
            </a:r>
            <a:r>
              <a:rPr lang="en-US" sz="1800" dirty="0" err="1" smtClean="0">
                <a:solidFill>
                  <a:srgbClr val="656364"/>
                </a:solidFill>
                <a:latin typeface="Arial"/>
                <a:cs typeface="Arial"/>
              </a:rPr>
              <a:t>Kresge</a:t>
            </a:r>
            <a:r>
              <a:rPr lang="en-US" sz="1800" dirty="0" smtClean="0">
                <a:solidFill>
                  <a:srgbClr val="656364"/>
                </a:solidFill>
                <a:latin typeface="Arial"/>
                <a:cs typeface="Arial"/>
              </a:rPr>
              <a:t> chaired the first foundation board meeting and served as treasurer until his death in 1966, at age 99. By then, he had contributed $60.5 million to the foundation. All along, he maintained a steadfast commitment to charitable giving.</a:t>
            </a:r>
            <a:endParaRPr lang="en-US" sz="1800" dirty="0">
              <a:solidFill>
                <a:srgbClr val="656364"/>
              </a:solidFill>
              <a:latin typeface="Arial"/>
              <a:cs typeface="Arial"/>
            </a:endParaRPr>
          </a:p>
        </p:txBody>
      </p:sp>
      <p:pic>
        <p:nvPicPr>
          <p:cNvPr id="8" name="Picture 7" descr="Sebastian Spering Kresge_S Drewes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14986"/>
            <a:ext cx="2133600" cy="305268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57200" y="6193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How it all began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46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DE9E-BDC7-6945-AE47-C8800AFBB8CF}" type="datetime4">
              <a:rPr lang="en-US" smtClean="0"/>
              <a:pPr/>
              <a:t>June 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add text without bullet points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290A-5B0F-9241-948A-8EBFD7731DF4}" type="datetime4">
              <a:rPr lang="en-US" smtClean="0"/>
              <a:pPr/>
              <a:t>June 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D078-6C09-6242-80B7-8D5BC737C7E7}" type="datetime4">
              <a:rPr lang="en-US" smtClean="0"/>
              <a:pPr/>
              <a:t>June 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600599"/>
            <a:ext cx="82296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 err="1" smtClean="0">
                <a:solidFill>
                  <a:srgbClr val="656364"/>
                </a:solidFill>
                <a:latin typeface="Arial"/>
                <a:cs typeface="Arial"/>
              </a:rPr>
              <a:t>Kresge</a:t>
            </a:r>
            <a:r>
              <a:rPr lang="en-US" sz="2400" dirty="0" smtClean="0">
                <a:solidFill>
                  <a:srgbClr val="656364"/>
                </a:solidFill>
                <a:latin typeface="Arial"/>
                <a:cs typeface="Arial"/>
              </a:rPr>
              <a:t> is a $3 billion private, national foundation that works to expand opportunities for vulnerable people living in America’s</a:t>
            </a: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> cities</a:t>
            </a:r>
            <a:r>
              <a:rPr lang="en-US" sz="2400" dirty="0" smtClean="0">
                <a:solidFill>
                  <a:srgbClr val="656364"/>
                </a:solidFill>
                <a:latin typeface="Arial"/>
                <a:cs typeface="Arial"/>
              </a:rPr>
              <a:t>.</a:t>
            </a:r>
          </a:p>
          <a:p>
            <a:pPr algn="l">
              <a:spcAft>
                <a:spcPts val="600"/>
              </a:spcAft>
            </a:pPr>
            <a:r>
              <a:rPr lang="en-US" sz="2400" dirty="0" smtClean="0">
                <a:solidFill>
                  <a:srgbClr val="656364"/>
                </a:solidFill>
                <a:latin typeface="Arial"/>
                <a:cs typeface="Arial"/>
              </a:rPr>
              <a:t>Through</a:t>
            </a: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> the work of our programs and partners, residents can improve their life circumstances and join the economic mainstream.</a:t>
            </a:r>
            <a:endParaRPr lang="en-US" sz="2400" dirty="0">
              <a:solidFill>
                <a:srgbClr val="656364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924" y="4034713"/>
            <a:ext cx="2300046" cy="1997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371" y="4034713"/>
            <a:ext cx="2922429" cy="199775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57200" y="6193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Overview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5566-FEAB-A54D-A942-D7C05AA4C1AB}" type="datetime4">
              <a:rPr lang="en-US" smtClean="0"/>
              <a:pPr/>
              <a:t>June 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600599"/>
            <a:ext cx="8229600" cy="4924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 smtClean="0">
                <a:solidFill>
                  <a:srgbClr val="656364"/>
                </a:solidFill>
                <a:latin typeface="Arial"/>
                <a:cs typeface="Arial"/>
              </a:rPr>
              <a:t>We</a:t>
            </a: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> work in these areas:</a:t>
            </a:r>
          </a:p>
          <a:p>
            <a:pPr algn="l">
              <a:spcAft>
                <a:spcPts val="600"/>
              </a:spcAft>
            </a:pPr>
            <a:endParaRPr lang="en-US" sz="2400" baseline="0" dirty="0" smtClean="0">
              <a:solidFill>
                <a:srgbClr val="656364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Arts &amp; Culture</a:t>
            </a:r>
          </a:p>
          <a:p>
            <a:pPr algn="l">
              <a:spcAft>
                <a:spcPts val="600"/>
              </a:spcAft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Community Development</a:t>
            </a:r>
          </a:p>
          <a:p>
            <a:pPr algn="l">
              <a:spcAft>
                <a:spcPts val="600"/>
              </a:spcAft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Detroit</a:t>
            </a:r>
          </a:p>
          <a:p>
            <a:pPr algn="l">
              <a:spcAft>
                <a:spcPts val="600"/>
              </a:spcAft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Education</a:t>
            </a:r>
          </a:p>
          <a:p>
            <a:pPr algn="l">
              <a:spcAft>
                <a:spcPts val="600"/>
              </a:spcAft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Environment</a:t>
            </a:r>
          </a:p>
          <a:p>
            <a:pPr algn="l">
              <a:spcAft>
                <a:spcPts val="600"/>
              </a:spcAft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Health</a:t>
            </a:r>
          </a:p>
          <a:p>
            <a:pPr algn="l">
              <a:spcAft>
                <a:spcPts val="600"/>
              </a:spcAft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Human Services</a:t>
            </a:r>
          </a:p>
          <a:p>
            <a:pPr algn="l">
              <a:spcAft>
                <a:spcPts val="600"/>
              </a:spcAft>
            </a:pPr>
            <a:endParaRPr lang="en-US" sz="2400" baseline="0" dirty="0" smtClean="0">
              <a:solidFill>
                <a:srgbClr val="656364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656364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193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Our Programs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B0E3-C972-3545-BA60-1BB20D1243C6}" type="datetime4">
              <a:rPr lang="en-US" smtClean="0"/>
              <a:pPr/>
              <a:t>June 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600599"/>
            <a:ext cx="822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Arts &amp; Culture</a:t>
            </a: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/>
            </a:r>
            <a:b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</a:b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>Seeks to build strong, healthy cities by promoting the integration of arts and culture in community revitalization.</a:t>
            </a:r>
          </a:p>
          <a:p>
            <a:pPr algn="l">
              <a:spcAft>
                <a:spcPts val="600"/>
              </a:spcAft>
            </a:pPr>
            <a:endParaRPr lang="en-US" sz="2400" baseline="0" dirty="0" smtClean="0">
              <a:solidFill>
                <a:srgbClr val="656364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656364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032" y="3223888"/>
            <a:ext cx="3503271" cy="266386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57200" y="6193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Our Programs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eystone_l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032" y="3223888"/>
            <a:ext cx="3503271" cy="266386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BFB1-CDB5-0F42-8041-EE64F7923DFA}" type="datetime4">
              <a:rPr lang="en-US" smtClean="0"/>
              <a:pPr/>
              <a:t>June 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600599"/>
            <a:ext cx="822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Community Development</a:t>
            </a: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/>
            </a:r>
            <a:b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</a:b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>We work with national partners to strengthen the economic and social fabric of </a:t>
            </a:r>
            <a:r>
              <a:rPr lang="en-US" sz="2400" baseline="0" smtClean="0">
                <a:solidFill>
                  <a:srgbClr val="656364"/>
                </a:solidFill>
                <a:latin typeface="Arial"/>
                <a:cs typeface="Arial"/>
              </a:rPr>
              <a:t>America’s cities.</a:t>
            </a:r>
            <a:endParaRPr lang="en-US" sz="2400" baseline="0" dirty="0" smtClean="0">
              <a:solidFill>
                <a:srgbClr val="656364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2400" baseline="0" dirty="0" smtClean="0">
              <a:solidFill>
                <a:srgbClr val="656364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656364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193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Our Programs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9C69-14F3-494F-82BD-4888900ABBBC}" type="datetime4">
              <a:rPr lang="en-US" smtClean="0"/>
              <a:pPr/>
              <a:t>June 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600599"/>
            <a:ext cx="822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Detroit</a:t>
            </a: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/>
            </a:r>
            <a:b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</a:b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>Uses a comprehensive framework to promote long-term economic opportunity in </a:t>
            </a:r>
            <a:r>
              <a:rPr lang="en-US" sz="2400" baseline="0" dirty="0" err="1" smtClean="0">
                <a:solidFill>
                  <a:srgbClr val="656364"/>
                </a:solidFill>
                <a:latin typeface="Arial"/>
                <a:cs typeface="Arial"/>
              </a:rPr>
              <a:t>Kresge’s</a:t>
            </a: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> hometown.</a:t>
            </a:r>
          </a:p>
          <a:p>
            <a:pPr algn="l">
              <a:spcAft>
                <a:spcPts val="600"/>
              </a:spcAft>
            </a:pPr>
            <a:endParaRPr lang="en-US" sz="2400" baseline="0" dirty="0" smtClean="0">
              <a:solidFill>
                <a:srgbClr val="656364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656364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32" y="3223888"/>
            <a:ext cx="3503271" cy="266386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57200" y="6193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Our Programs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032" y="3223888"/>
            <a:ext cx="3503271" cy="26638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A1EB-264F-7348-924F-E6F782DDFDCD}" type="datetime4">
              <a:rPr lang="en-US" smtClean="0"/>
              <a:pPr/>
              <a:t>June 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600599"/>
            <a:ext cx="822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Education</a:t>
            </a: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/>
            </a:r>
            <a:b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</a:b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>Promotes postsecondary access and success for low-income, first-generation and underrepresented students.</a:t>
            </a:r>
          </a:p>
          <a:p>
            <a:pPr algn="l">
              <a:spcAft>
                <a:spcPts val="600"/>
              </a:spcAft>
            </a:pPr>
            <a:endParaRPr lang="en-US" sz="2400" baseline="0" dirty="0" smtClean="0">
              <a:solidFill>
                <a:srgbClr val="656364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656364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6193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Our Programs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"/>
          <p:cNvSpPr>
            <a:spLocks noChangeArrowheads="1"/>
          </p:cNvSpPr>
          <p:nvPr userDrawn="1"/>
        </p:nvSpPr>
        <p:spPr bwMode="auto">
          <a:xfrm>
            <a:off x="3" y="0"/>
            <a:ext cx="9144001" cy="1141083"/>
          </a:xfrm>
          <a:prstGeom prst="roundRect">
            <a:avLst>
              <a:gd name="adj" fmla="val 116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/>
          <p:cNvSpPr>
            <a:spLocks noChangeArrowheads="1"/>
          </p:cNvSpPr>
          <p:nvPr userDrawn="1"/>
        </p:nvSpPr>
        <p:spPr bwMode="auto">
          <a:xfrm>
            <a:off x="3" y="0"/>
            <a:ext cx="9143998" cy="457200"/>
          </a:xfrm>
          <a:prstGeom prst="roundRect">
            <a:avLst>
              <a:gd name="adj" fmla="val 347"/>
            </a:avLst>
          </a:prstGeom>
          <a:solidFill>
            <a:srgbClr val="525051"/>
          </a:solidFill>
          <a:ln w="9525">
            <a:noFill/>
            <a:round/>
            <a:headEnd/>
            <a:tailEnd/>
          </a:ln>
          <a:effectLst>
            <a:outerShdw blurRad="63500" dist="54720" dir="5400000" algn="ctr" rotWithShape="0">
              <a:srgbClr val="000000">
                <a:alpha val="20044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98437"/>
            <a:ext cx="2286000" cy="1210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5" name="Straight Connector 14"/>
          <p:cNvCxnSpPr/>
          <p:nvPr userDrawn="1"/>
        </p:nvCxnSpPr>
        <p:spPr>
          <a:xfrm>
            <a:off x="0" y="6466776"/>
            <a:ext cx="9144000" cy="1588"/>
          </a:xfrm>
          <a:prstGeom prst="line">
            <a:avLst/>
          </a:prstGeom>
          <a:ln w="12700" cap="flat" cmpd="sng" algn="ctr">
            <a:solidFill>
              <a:srgbClr val="52505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388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93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C05978-1136-E94D-AC3F-F749D8C31096}" type="datetime4">
              <a:rPr lang="en-US" smtClean="0"/>
              <a:pPr/>
              <a:t>June 3,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939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Example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93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9F6DB9A-8B8D-5E4A-92AC-B9084B81DE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58" r:id="rId4"/>
    <p:sldLayoutId id="2147483659" r:id="rId5"/>
    <p:sldLayoutId id="2147483662" r:id="rId6"/>
    <p:sldLayoutId id="2147483669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0" r:id="rId14"/>
    <p:sldLayoutId id="2147483671" r:id="rId1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5636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5636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5636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65636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65636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00713"/>
            <a:ext cx="8229600" cy="614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402915"/>
            <a:ext cx="8229600" cy="4297797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Re-Imagining Detroit</a:t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Rip Rapson, President and CEO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000" smtClean="0"/>
              <a:t>A </a:t>
            </a:r>
            <a:r>
              <a:rPr lang="en-US" sz="2000" smtClean="0"/>
              <a:t>depiction of</a:t>
            </a:r>
            <a:r>
              <a:rPr lang="en-US" sz="2000" smtClean="0"/>
              <a:t> </a:t>
            </a:r>
            <a:r>
              <a:rPr lang="en-US" sz="2000" dirty="0" smtClean="0"/>
              <a:t>the framework for </a:t>
            </a:r>
            <a:r>
              <a:rPr lang="en-US" sz="2000" dirty="0" err="1" smtClean="0"/>
              <a:t>Kresge’s</a:t>
            </a:r>
            <a:r>
              <a:rPr lang="en-US" sz="2000" dirty="0" smtClean="0"/>
              <a:t> work in Detroit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84942" y="28905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24387" y="5871411"/>
            <a:ext cx="385011" cy="1347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81036" y="5640404"/>
            <a:ext cx="45719" cy="134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86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494848"/>
      </a:dk1>
      <a:lt1>
        <a:sysClr val="window" lastClr="FFFFFF"/>
      </a:lt1>
      <a:dk2>
        <a:srgbClr val="2D519E"/>
      </a:dk2>
      <a:lt2>
        <a:srgbClr val="C7B22E"/>
      </a:lt2>
      <a:accent1>
        <a:srgbClr val="3CA597"/>
      </a:accent1>
      <a:accent2>
        <a:srgbClr val="B23135"/>
      </a:accent2>
      <a:accent3>
        <a:srgbClr val="3581B2"/>
      </a:accent3>
      <a:accent4>
        <a:srgbClr val="B15830"/>
      </a:accent4>
      <a:accent5>
        <a:srgbClr val="564B84"/>
      </a:accent5>
      <a:accent6>
        <a:srgbClr val="83BA3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94245C1E487B4486EE5ED06BF978E1" ma:contentTypeVersion="0" ma:contentTypeDescription="Create a new document." ma:contentTypeScope="" ma:versionID="4d6be0d3bfe3185f429fa3fc377440f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551201-7A9A-451E-A897-D73B3015A706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29C6AE6-FD79-4DF8-BFAF-05109FE0BC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F08BE0-6F48-4EB1-903B-7323B86277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2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Re-Imagining Detroit  Rip Rapson, President and CEO  A depiction of the framework for Kresge’s work in Detroit</vt:lpstr>
      <vt:lpstr>PowerPoint Presentation</vt:lpstr>
    </vt:vector>
  </TitlesOfParts>
  <Company>Q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Christine Golus</dc:creator>
  <cp:lastModifiedBy>Mark Whitney</cp:lastModifiedBy>
  <cp:revision>59</cp:revision>
  <cp:lastPrinted>2011-09-05T21:35:38Z</cp:lastPrinted>
  <dcterms:created xsi:type="dcterms:W3CDTF">2013-09-25T14:41:25Z</dcterms:created>
  <dcterms:modified xsi:type="dcterms:W3CDTF">2014-06-03T17:18:38Z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0x0101004794245C1E487B4486EE5ED06BF978E1</vt:lpwstr>
  </property>
</Properties>
</file>